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0" r:id="rId6"/>
    <p:sldId id="262" r:id="rId7"/>
    <p:sldId id="263" r:id="rId8"/>
    <p:sldId id="261" r:id="rId9"/>
    <p:sldId id="264" r:id="rId10"/>
    <p:sldId id="266" r:id="rId11"/>
    <p:sldId id="265" r:id="rId12"/>
    <p:sldId id="267" r:id="rId13"/>
    <p:sldId id="268" r:id="rId14"/>
    <p:sldId id="269" r:id="rId15"/>
    <p:sldId id="270" r:id="rId16"/>
    <p:sldId id="273" r:id="rId17"/>
    <p:sldId id="272" r:id="rId18"/>
    <p:sldId id="271" r:id="rId19"/>
    <p:sldId id="274" r:id="rId20"/>
    <p:sldId id="275" r:id="rId21"/>
    <p:sldId id="276" r:id="rId22"/>
    <p:sldId id="277" r:id="rId23"/>
    <p:sldId id="278" r:id="rId24"/>
    <p:sldId id="279" r:id="rId25"/>
    <p:sldId id="280" r:id="rId26"/>
    <p:sldId id="282" r:id="rId27"/>
    <p:sldId id="283" r:id="rId28"/>
    <p:sldId id="281" r:id="rId2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98" autoAdjust="0"/>
  </p:normalViewPr>
  <p:slideViewPr>
    <p:cSldViewPr>
      <p:cViewPr>
        <p:scale>
          <a:sx n="70" d="100"/>
          <a:sy n="70" d="100"/>
        </p:scale>
        <p:origin x="-5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BBBF07-4050-405F-A1CA-5FA278E96060}" type="datetimeFigureOut">
              <a:rPr lang="zh-TW" altLang="en-US" smtClean="0"/>
              <a:t>2018/11/6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98E1CF-74E1-4066-9FB6-D9CADE9B0E46}" type="slidenum">
              <a:rPr lang="zh-TW" altLang="en-US" smtClean="0"/>
              <a:t>‹#›</a:t>
            </a:fld>
            <a:endParaRPr lang="zh-TW" altLang="en-US"/>
          </a:p>
        </p:txBody>
      </p:sp>
    </p:spTree>
    <p:extLst>
      <p:ext uri="{BB962C8B-B14F-4D97-AF65-F5344CB8AC3E}">
        <p14:creationId xmlns:p14="http://schemas.microsoft.com/office/powerpoint/2010/main" val="1718984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觸摸屏即使是沒有經驗的用戶和殘疾的用戶也可以輕鬆操作，比其他輸入設備需要更少的訓練</a:t>
            </a:r>
            <a:r>
              <a:rPr lang="en-US" altLang="zh-TW" dirty="0" smtClean="0"/>
              <a:t>(</a:t>
            </a:r>
            <a:r>
              <a:rPr lang="en-US" altLang="zh-TW" dirty="0" err="1" smtClean="0"/>
              <a:t>Ahearne</a:t>
            </a:r>
            <a:r>
              <a:rPr lang="en-US" altLang="zh-TW" dirty="0" smtClean="0"/>
              <a:t> et al., 2016; Kwon et al., 2011; Ng et al., 2013; Sesto et al., 2012)</a:t>
            </a:r>
            <a:r>
              <a:rPr lang="zh-TW" altLang="en-US" dirty="0" smtClean="0"/>
              <a:t>。</a:t>
            </a:r>
            <a:endParaRPr lang="en-US" altLang="zh-TW" dirty="0" smtClean="0"/>
          </a:p>
          <a:p>
            <a:r>
              <a:rPr lang="zh-TW" altLang="en-US" dirty="0" smtClean="0"/>
              <a:t>能縮小尺寸是因為能以虛擬按鈕取代實體按鈕（</a:t>
            </a:r>
            <a:r>
              <a:rPr lang="en-US" altLang="zh-TW" dirty="0" err="1" smtClean="0"/>
              <a:t>Holzinger</a:t>
            </a:r>
            <a:r>
              <a:rPr lang="zh-TW" altLang="en-US" dirty="0" smtClean="0"/>
              <a:t>，</a:t>
            </a:r>
            <a:r>
              <a:rPr lang="en-US" altLang="zh-TW" dirty="0" smtClean="0"/>
              <a:t>2003</a:t>
            </a:r>
            <a:r>
              <a:rPr lang="zh-TW" altLang="en-US" dirty="0" smtClean="0"/>
              <a:t>），而按鈕的設計可以輕易做出更改的行為（</a:t>
            </a:r>
            <a:r>
              <a:rPr lang="en-US" altLang="zh-TW" dirty="0" err="1" smtClean="0"/>
              <a:t>Colle</a:t>
            </a:r>
            <a:r>
              <a:rPr lang="zh-TW" altLang="en-US" dirty="0" smtClean="0"/>
              <a:t>和</a:t>
            </a:r>
            <a:r>
              <a:rPr lang="en-US" altLang="zh-TW" dirty="0" err="1" smtClean="0"/>
              <a:t>Hiszem</a:t>
            </a:r>
            <a:r>
              <a:rPr lang="zh-TW" altLang="en-US" dirty="0" smtClean="0"/>
              <a:t>，</a:t>
            </a:r>
            <a:r>
              <a:rPr lang="en-US" altLang="zh-TW" dirty="0" smtClean="0"/>
              <a:t>2004</a:t>
            </a:r>
            <a:r>
              <a:rPr lang="zh-TW" altLang="en-US" dirty="0" smtClean="0"/>
              <a:t>）。</a:t>
            </a:r>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2</a:t>
            </a:fld>
            <a:endParaRPr lang="zh-TW" altLang="en-US"/>
          </a:p>
        </p:txBody>
      </p:sp>
    </p:spTree>
    <p:extLst>
      <p:ext uri="{BB962C8B-B14F-4D97-AF65-F5344CB8AC3E}">
        <p14:creationId xmlns:p14="http://schemas.microsoft.com/office/powerpoint/2010/main" val="571772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假設</a:t>
            </a:r>
            <a:r>
              <a:rPr lang="en-US" altLang="zh-TW" dirty="0" smtClean="0"/>
              <a:t>5:</a:t>
            </a:r>
            <a:r>
              <a:rPr lang="zh-TW" altLang="en-US" dirty="0" smtClean="0"/>
              <a:t>使用者會因喜歡的按鈕設計，而有更好的使用性能表現。</a:t>
            </a:r>
          </a:p>
          <a:p>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27</a:t>
            </a:fld>
            <a:endParaRPr lang="zh-TW" altLang="en-US"/>
          </a:p>
        </p:txBody>
      </p:sp>
    </p:spTree>
    <p:extLst>
      <p:ext uri="{BB962C8B-B14F-4D97-AF65-F5344CB8AC3E}">
        <p14:creationId xmlns:p14="http://schemas.microsoft.com/office/powerpoint/2010/main" val="1038544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不同的建議可能因為使用環境的不同而產生差異。</a:t>
            </a:r>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3</a:t>
            </a:fld>
            <a:endParaRPr lang="zh-TW" altLang="en-US"/>
          </a:p>
        </p:txBody>
      </p:sp>
    </p:spTree>
    <p:extLst>
      <p:ext uri="{BB962C8B-B14F-4D97-AF65-F5344CB8AC3E}">
        <p14:creationId xmlns:p14="http://schemas.microsoft.com/office/powerpoint/2010/main" val="674967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提供回饋能減少工作時產生的混淆，降低使用者對於觸控螢幕的負面想法。</a:t>
            </a:r>
            <a:endParaRPr lang="en-US" altLang="zh-TW" dirty="0" smtClean="0"/>
          </a:p>
          <a:p>
            <a:r>
              <a:rPr lang="zh-TW" altLang="en-US" dirty="0" smtClean="0"/>
              <a:t>聽覺和觸覺常常因為外在環境而失效。</a:t>
            </a:r>
            <a:endParaRPr lang="en-US" altLang="zh-TW" dirty="0" smtClean="0"/>
          </a:p>
          <a:p>
            <a:r>
              <a:rPr lang="zh-TW" altLang="en-US" dirty="0" smtClean="0"/>
              <a:t>目前，缺乏按鈕尺寸、間距與視覺回饋影響的相關資料。</a:t>
            </a:r>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5</a:t>
            </a:fld>
            <a:endParaRPr lang="zh-TW" altLang="en-US"/>
          </a:p>
        </p:txBody>
      </p:sp>
    </p:spTree>
    <p:extLst>
      <p:ext uri="{BB962C8B-B14F-4D97-AF65-F5344CB8AC3E}">
        <p14:creationId xmlns:p14="http://schemas.microsoft.com/office/powerpoint/2010/main" val="333408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假設</a:t>
            </a:r>
            <a:r>
              <a:rPr lang="en-US" altLang="zh-TW" dirty="0" smtClean="0"/>
              <a:t>1.2</a:t>
            </a:r>
            <a:r>
              <a:rPr lang="zh-TW" altLang="en-US" dirty="0" smtClean="0"/>
              <a:t>是基於證據和文獻制定</a:t>
            </a:r>
            <a:endParaRPr lang="en-US" altLang="zh-TW" dirty="0" smtClean="0"/>
          </a:p>
          <a:p>
            <a:r>
              <a:rPr lang="zh-TW" altLang="en-US" dirty="0" smtClean="0"/>
              <a:t>假設</a:t>
            </a:r>
            <a:r>
              <a:rPr lang="en-US" altLang="zh-TW" dirty="0" smtClean="0"/>
              <a:t>3.4.</a:t>
            </a:r>
            <a:r>
              <a:rPr lang="zh-TW" altLang="en-US" dirty="0" smtClean="0"/>
              <a:t>是對於視覺回饋和矩形按鈕的潛在優點的期望</a:t>
            </a:r>
            <a:endParaRPr lang="en-US" altLang="zh-TW" dirty="0" smtClean="0"/>
          </a:p>
          <a:p>
            <a:r>
              <a:rPr lang="zh-TW" altLang="en-US" dirty="0" smtClean="0"/>
              <a:t>假設</a:t>
            </a:r>
            <a:r>
              <a:rPr lang="en-US" altLang="zh-TW" dirty="0" smtClean="0"/>
              <a:t>5</a:t>
            </a:r>
            <a:r>
              <a:rPr lang="zh-TW" altLang="en-US" dirty="0" smtClean="0"/>
              <a:t>是基於使用者會因為個人偏好度而有較佳的使用性能表現 </a:t>
            </a:r>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7</a:t>
            </a:fld>
            <a:endParaRPr lang="zh-TW" altLang="en-US"/>
          </a:p>
        </p:txBody>
      </p:sp>
    </p:spTree>
    <p:extLst>
      <p:ext uri="{BB962C8B-B14F-4D97-AF65-F5344CB8AC3E}">
        <p14:creationId xmlns:p14="http://schemas.microsoft.com/office/powerpoint/2010/main" val="3555730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任務完成時間</a:t>
            </a:r>
            <a:r>
              <a:rPr lang="en-US" altLang="zh-TW" dirty="0" smtClean="0"/>
              <a:t>:</a:t>
            </a:r>
            <a:r>
              <a:rPr lang="zh-TW" altLang="en-US" dirty="0" smtClean="0"/>
              <a:t>受測者完成任務所花費的時間。</a:t>
            </a:r>
            <a:endParaRPr lang="en-US" altLang="zh-TW" dirty="0" smtClean="0"/>
          </a:p>
          <a:p>
            <a:r>
              <a:rPr lang="zh-TW" altLang="en-US" dirty="0" smtClean="0"/>
              <a:t>準確率</a:t>
            </a:r>
            <a:r>
              <a:rPr lang="en-US" altLang="zh-TW" dirty="0" smtClean="0"/>
              <a:t>:</a:t>
            </a:r>
            <a:r>
              <a:rPr lang="zh-TW" altLang="en-US" dirty="0" smtClean="0"/>
              <a:t>計算在任務中輸入正確單字的比例。</a:t>
            </a:r>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9</a:t>
            </a:fld>
            <a:endParaRPr lang="zh-TW" altLang="en-US"/>
          </a:p>
        </p:txBody>
      </p:sp>
    </p:spTree>
    <p:extLst>
      <p:ext uri="{BB962C8B-B14F-4D97-AF65-F5344CB8AC3E}">
        <p14:creationId xmlns:p14="http://schemas.microsoft.com/office/powerpoint/2010/main" val="334062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假設</a:t>
            </a:r>
            <a:r>
              <a:rPr lang="en-US" altLang="zh-TW" dirty="0" smtClean="0"/>
              <a:t>1:</a:t>
            </a:r>
            <a:r>
              <a:rPr lang="zh-TW" altLang="en-US" dirty="0" smtClean="0"/>
              <a:t>中大尺寸的按鈕</a:t>
            </a:r>
            <a:r>
              <a:rPr lang="en-US" altLang="zh-TW" dirty="0" smtClean="0"/>
              <a:t>(17.5mm</a:t>
            </a:r>
            <a:r>
              <a:rPr lang="zh-TW" altLang="en-US" dirty="0" smtClean="0"/>
              <a:t>以上</a:t>
            </a:r>
            <a:r>
              <a:rPr lang="en-US" altLang="zh-TW" dirty="0" smtClean="0"/>
              <a:t>)</a:t>
            </a:r>
            <a:r>
              <a:rPr lang="zh-TW" altLang="en-US" dirty="0" smtClean="0"/>
              <a:t>相較於小尺寸按鈕有更好的使用性能。</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23</a:t>
            </a:fld>
            <a:endParaRPr lang="zh-TW" altLang="en-US"/>
          </a:p>
        </p:txBody>
      </p:sp>
    </p:spTree>
    <p:extLst>
      <p:ext uri="{BB962C8B-B14F-4D97-AF65-F5344CB8AC3E}">
        <p14:creationId xmlns:p14="http://schemas.microsoft.com/office/powerpoint/2010/main" val="547721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假設</a:t>
            </a:r>
            <a:r>
              <a:rPr lang="en-US" altLang="zh-TW" dirty="0" smtClean="0"/>
              <a:t>2:</a:t>
            </a:r>
            <a:r>
              <a:rPr lang="zh-TW" altLang="en-US" dirty="0" smtClean="0"/>
              <a:t>按鈕有間距時會比沒有間距的時候有較好的使用性能。</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24</a:t>
            </a:fld>
            <a:endParaRPr lang="zh-TW" altLang="en-US"/>
          </a:p>
        </p:txBody>
      </p:sp>
    </p:spTree>
    <p:extLst>
      <p:ext uri="{BB962C8B-B14F-4D97-AF65-F5344CB8AC3E}">
        <p14:creationId xmlns:p14="http://schemas.microsoft.com/office/powerpoint/2010/main" val="1307167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假設</a:t>
            </a:r>
            <a:r>
              <a:rPr lang="en-US" altLang="zh-TW" dirty="0" smtClean="0"/>
              <a:t>3:</a:t>
            </a:r>
            <a:r>
              <a:rPr lang="zh-TW" altLang="en-US" dirty="0" smtClean="0"/>
              <a:t>有視覺回饋對於視覺回饋會有好的影響。</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25</a:t>
            </a:fld>
            <a:endParaRPr lang="zh-TW" altLang="en-US"/>
          </a:p>
        </p:txBody>
      </p:sp>
    </p:spTree>
    <p:extLst>
      <p:ext uri="{BB962C8B-B14F-4D97-AF65-F5344CB8AC3E}">
        <p14:creationId xmlns:p14="http://schemas.microsoft.com/office/powerpoint/2010/main" val="2920932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假設</a:t>
            </a:r>
            <a:r>
              <a:rPr lang="en-US" altLang="zh-TW" dirty="0" smtClean="0"/>
              <a:t>4:</a:t>
            </a:r>
            <a:r>
              <a:rPr lang="zh-TW" altLang="en-US" dirty="0" smtClean="0"/>
              <a:t>與方形按鈕比較後，矩形按鈕會產生不劣性表現</a:t>
            </a:r>
            <a:r>
              <a:rPr lang="en-US" altLang="zh-TW" dirty="0" smtClean="0"/>
              <a:t>(non-inferiority performance)</a:t>
            </a:r>
            <a:r>
              <a:rPr lang="zh-TW" altLang="en-US" dirty="0" smtClean="0"/>
              <a:t>和心理負荷。</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F98E1CF-74E1-4066-9FB6-D9CADE9B0E46}" type="slidenum">
              <a:rPr lang="zh-TW" altLang="en-US" smtClean="0"/>
              <a:t>26</a:t>
            </a:fld>
            <a:endParaRPr lang="zh-TW" altLang="en-US"/>
          </a:p>
        </p:txBody>
      </p:sp>
    </p:spTree>
    <p:extLst>
      <p:ext uri="{BB962C8B-B14F-4D97-AF65-F5344CB8AC3E}">
        <p14:creationId xmlns:p14="http://schemas.microsoft.com/office/powerpoint/2010/main" val="53694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4D36D7CA-B22D-487D-8A42-718EE4654D61}"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D36D7CA-B22D-487D-8A42-718EE4654D61}" type="slidenum">
              <a:rPr lang="zh-TW" altLang="en-US" smtClean="0"/>
              <a:t>‹#›</a:t>
            </a:fld>
            <a:endParaRPr lang="zh-TW" altLang="en-US"/>
          </a:p>
        </p:txBody>
      </p:sp>
      <p:sp>
        <p:nvSpPr>
          <p:cNvPr id="9" name="Content Placeholder 8"/>
          <p:cNvSpPr>
            <a:spLocks noGrp="1"/>
          </p:cNvSpPr>
          <p:nvPr>
            <p:ph sz="quarter" idx="13"/>
          </p:nvPr>
        </p:nvSpPr>
        <p:spPr>
          <a:xfrm>
            <a:off x="304800" y="381000"/>
            <a:ext cx="7772400" cy="494284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8" name="Date Placeholder 7"/>
          <p:cNvSpPr>
            <a:spLocks noGrp="1"/>
          </p:cNvSpPr>
          <p:nvPr>
            <p:ph type="dt" sz="half" idx="10"/>
          </p:nvPr>
        </p:nvSpPr>
        <p:spPr/>
        <p:txBody>
          <a:bodyPr/>
          <a:lstStyle/>
          <a:p>
            <a:fld id="{3CD392AA-C362-45D7-81ED-372FE896304A}" type="datetimeFigureOut">
              <a:rPr lang="zh-TW" altLang="en-US" smtClean="0"/>
              <a:t>2018/11/6</a:t>
            </a:fld>
            <a:endParaRPr lang="zh-TW" altLang="en-US"/>
          </a:p>
        </p:txBody>
      </p:sp>
      <p:sp>
        <p:nvSpPr>
          <p:cNvPr id="9" name="Slide Number Placeholder 8"/>
          <p:cNvSpPr>
            <a:spLocks noGrp="1"/>
          </p:cNvSpPr>
          <p:nvPr>
            <p:ph type="sldNum" sz="quarter" idx="11"/>
          </p:nvPr>
        </p:nvSpPr>
        <p:spPr/>
        <p:txBody>
          <a:bodyPr/>
          <a:lstStyle/>
          <a:p>
            <a:fld id="{4D36D7CA-B22D-487D-8A42-718EE4654D61}" type="slidenum">
              <a:rPr lang="zh-TW" altLang="en-US" smtClean="0"/>
              <a:t>‹#›</a:t>
            </a:fld>
            <a:endParaRPr lang="zh-TW" altLang="en-US"/>
          </a:p>
        </p:txBody>
      </p:sp>
      <p:sp>
        <p:nvSpPr>
          <p:cNvPr id="10" name="Footer Placeholder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D36D7CA-B22D-487D-8A42-718EE4654D61}" type="slidenum">
              <a:rPr lang="zh-TW" altLang="en-US" smtClean="0"/>
              <a:t>‹#›</a:t>
            </a:fld>
            <a:endParaRPr lang="zh-TW"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zh-TW"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CD392AA-C362-45D7-81ED-372FE896304A}" type="datetimeFigureOut">
              <a:rPr lang="zh-TW" altLang="en-US" smtClean="0"/>
              <a:t>2018/11/6</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sz="4000" dirty="0" smtClean="0"/>
              <a:t>Effects of button design characteristics on performance and</a:t>
            </a:r>
            <a:br>
              <a:rPr lang="en-US" altLang="zh-TW" sz="4000" dirty="0" smtClean="0"/>
            </a:br>
            <a:r>
              <a:rPr lang="en-US" altLang="zh-TW" sz="4000" dirty="0" smtClean="0"/>
              <a:t>perceptions of touchscreen use</a:t>
            </a:r>
            <a:endParaRPr lang="zh-TW" altLang="en-US" sz="4000" dirty="0"/>
          </a:p>
        </p:txBody>
      </p:sp>
      <p:sp>
        <p:nvSpPr>
          <p:cNvPr id="3" name="副標題 2"/>
          <p:cNvSpPr>
            <a:spLocks noGrp="1"/>
          </p:cNvSpPr>
          <p:nvPr>
            <p:ph type="subTitle" idx="1"/>
          </p:nvPr>
        </p:nvSpPr>
        <p:spPr>
          <a:xfrm>
            <a:off x="755576" y="4653136"/>
            <a:ext cx="8064896" cy="985664"/>
          </a:xfrm>
        </p:spPr>
        <p:txBody>
          <a:bodyPr>
            <a:normAutofit/>
          </a:bodyPr>
          <a:lstStyle/>
          <a:p>
            <a:r>
              <a:rPr lang="zh-TW" altLang="en-US" dirty="0" smtClean="0"/>
              <a:t>作者</a:t>
            </a:r>
            <a:r>
              <a:rPr lang="en-US" altLang="zh-TW" dirty="0" smtClean="0"/>
              <a:t>:Da Tao, Juan Yuan, </a:t>
            </a:r>
            <a:r>
              <a:rPr lang="en-US" altLang="zh-TW" dirty="0" err="1" smtClean="0"/>
              <a:t>Shuang</a:t>
            </a:r>
            <a:r>
              <a:rPr lang="en-US" altLang="zh-TW" dirty="0" smtClean="0"/>
              <a:t> Liu, </a:t>
            </a:r>
            <a:r>
              <a:rPr lang="en-US" altLang="zh-TW" dirty="0" err="1" smtClean="0"/>
              <a:t>Xingda</a:t>
            </a:r>
            <a:r>
              <a:rPr lang="en-US" altLang="zh-TW" dirty="0" smtClean="0"/>
              <a:t> </a:t>
            </a:r>
            <a:r>
              <a:rPr lang="en-US" altLang="zh-TW" dirty="0" err="1" smtClean="0"/>
              <a:t>Qu</a:t>
            </a:r>
            <a:endParaRPr lang="en-US" altLang="zh-TW" dirty="0" smtClean="0"/>
          </a:p>
          <a:p>
            <a:r>
              <a:rPr lang="zh-TW" altLang="en-US" dirty="0"/>
              <a:t>期刊</a:t>
            </a:r>
            <a:r>
              <a:rPr lang="en-US" altLang="zh-TW" dirty="0" smtClean="0"/>
              <a:t>:International Journal of Industrial Ergonomics</a:t>
            </a:r>
            <a:endParaRPr lang="zh-TW" altLang="en-US" dirty="0"/>
          </a:p>
        </p:txBody>
      </p:sp>
    </p:spTree>
    <p:extLst>
      <p:ext uri="{BB962C8B-B14F-4D97-AF65-F5344CB8AC3E}">
        <p14:creationId xmlns:p14="http://schemas.microsoft.com/office/powerpoint/2010/main" val="3584691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Methods</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1004730"/>
            <a:ext cx="4824536" cy="5628625"/>
          </a:xfrm>
        </p:spPr>
      </p:pic>
    </p:spTree>
    <p:extLst>
      <p:ext uri="{BB962C8B-B14F-4D97-AF65-F5344CB8AC3E}">
        <p14:creationId xmlns:p14="http://schemas.microsoft.com/office/powerpoint/2010/main" val="1861357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Methods</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在實驗進行之前，除了簽署同意書之外，均需填寫詢問個人相關訊息的問卷。</a:t>
            </a:r>
            <a:endParaRPr lang="en-US" altLang="zh-TW" dirty="0" smtClean="0"/>
          </a:p>
          <a:p>
            <a:r>
              <a:rPr lang="zh-TW" altLang="en-US" dirty="0" smtClean="0"/>
              <a:t>受測者皆以右手為慣用手，並</a:t>
            </a:r>
            <a:r>
              <a:rPr lang="en-US" altLang="zh-TW" dirty="0" smtClean="0"/>
              <a:t>(</a:t>
            </a:r>
            <a:r>
              <a:rPr lang="zh-TW" altLang="en-US" dirty="0" smtClean="0"/>
              <a:t>矯正</a:t>
            </a:r>
            <a:r>
              <a:rPr lang="en-US" altLang="zh-TW" dirty="0" smtClean="0"/>
              <a:t>)</a:t>
            </a:r>
            <a:r>
              <a:rPr lang="zh-TW" altLang="en-US" dirty="0" smtClean="0"/>
              <a:t>視力均為正常，擁有健康的上肢。</a:t>
            </a:r>
            <a:endParaRPr lang="en-US" altLang="zh-TW" dirty="0" smtClean="0"/>
          </a:p>
          <a:p>
            <a:r>
              <a:rPr lang="en-US" altLang="zh-TW" dirty="0" smtClean="0"/>
              <a:t>20</a:t>
            </a:r>
            <a:r>
              <a:rPr lang="zh-TW" altLang="en-US" dirty="0" smtClean="0"/>
              <a:t>名學生作為受測者</a:t>
            </a:r>
            <a:r>
              <a:rPr lang="en-US" altLang="zh-TW" dirty="0" smtClean="0"/>
              <a:t>(10</a:t>
            </a:r>
            <a:r>
              <a:rPr lang="zh-TW" altLang="en-US" dirty="0" smtClean="0"/>
              <a:t>男、</a:t>
            </a:r>
            <a:r>
              <a:rPr lang="en-US" altLang="zh-TW" dirty="0" smtClean="0"/>
              <a:t>10</a:t>
            </a:r>
            <a:r>
              <a:rPr lang="zh-TW" altLang="en-US" dirty="0" smtClean="0"/>
              <a:t>女，平均</a:t>
            </a:r>
            <a:r>
              <a:rPr lang="en-US" altLang="zh-TW" dirty="0" smtClean="0"/>
              <a:t>=22.4</a:t>
            </a:r>
            <a:r>
              <a:rPr lang="zh-TW" altLang="en-US" dirty="0" smtClean="0"/>
              <a:t>歲，</a:t>
            </a:r>
            <a:r>
              <a:rPr lang="en-US" altLang="zh-TW" dirty="0" smtClean="0"/>
              <a:t>SD=1.8</a:t>
            </a:r>
            <a:r>
              <a:rPr lang="zh-TW" altLang="en-US" dirty="0" smtClean="0"/>
              <a:t>歲</a:t>
            </a:r>
            <a:r>
              <a:rPr lang="en-US" altLang="zh-TW" dirty="0" smtClean="0"/>
              <a:t>)</a:t>
            </a:r>
            <a:r>
              <a:rPr lang="zh-TW" altLang="en-US" dirty="0" smtClean="0"/>
              <a:t>。</a:t>
            </a:r>
            <a:endParaRPr lang="en-US" altLang="zh-TW" dirty="0" smtClean="0"/>
          </a:p>
          <a:p>
            <a:pPr lvl="1"/>
            <a:r>
              <a:rPr lang="zh-TW" altLang="en-US" dirty="0" smtClean="0"/>
              <a:t>手指平均長度</a:t>
            </a:r>
            <a:r>
              <a:rPr lang="en-US" altLang="zh-TW" dirty="0" smtClean="0"/>
              <a:t>=76.0mm(SD=8.0mm)</a:t>
            </a:r>
          </a:p>
          <a:p>
            <a:pPr lvl="1"/>
            <a:r>
              <a:rPr lang="zh-TW" altLang="en-US" dirty="0"/>
              <a:t>手指平均</a:t>
            </a:r>
            <a:r>
              <a:rPr lang="zh-TW" altLang="en-US" dirty="0" smtClean="0"/>
              <a:t>寬度</a:t>
            </a:r>
            <a:r>
              <a:rPr lang="en-US" altLang="zh-TW" dirty="0" smtClean="0"/>
              <a:t>=12.8mm(SD=1.3mm)</a:t>
            </a:r>
          </a:p>
          <a:p>
            <a:pPr lvl="1"/>
            <a:r>
              <a:rPr lang="zh-TW" altLang="en-US" dirty="0"/>
              <a:t>平均全臂</a:t>
            </a:r>
            <a:r>
              <a:rPr lang="zh-TW" altLang="en-US" dirty="0" smtClean="0"/>
              <a:t>長度</a:t>
            </a:r>
            <a:r>
              <a:rPr lang="en-US" altLang="zh-TW" dirty="0" smtClean="0"/>
              <a:t>=67.7cm(SD=5.3cm)</a:t>
            </a:r>
          </a:p>
          <a:p>
            <a:r>
              <a:rPr lang="zh-TW" altLang="en-US" dirty="0" smtClean="0"/>
              <a:t>受測者每天均有使用觸控螢幕之設備。</a:t>
            </a:r>
            <a:endParaRPr lang="en-US" altLang="zh-TW" dirty="0" smtClean="0"/>
          </a:p>
          <a:p>
            <a:r>
              <a:rPr lang="zh-TW" altLang="en-US" dirty="0"/>
              <a:t>受測者以舒適的坐姿進行實驗</a:t>
            </a:r>
            <a:r>
              <a:rPr lang="zh-TW" altLang="en-US" dirty="0" smtClean="0"/>
              <a:t>。</a:t>
            </a:r>
            <a:endParaRPr lang="en-US" altLang="zh-TW" dirty="0" smtClean="0"/>
          </a:p>
          <a:p>
            <a:r>
              <a:rPr lang="zh-TW" altLang="en-US" dirty="0"/>
              <a:t>透過事先練習以熟悉實驗</a:t>
            </a:r>
            <a:r>
              <a:rPr lang="zh-TW" altLang="en-US" dirty="0" smtClean="0"/>
              <a:t>，在實驗開始時，須由受測者點擊螢幕顯示的開始按鈕以開始進行實驗。</a:t>
            </a:r>
            <a:endParaRPr lang="zh-TW" altLang="en-US" dirty="0"/>
          </a:p>
        </p:txBody>
      </p:sp>
    </p:spTree>
    <p:extLst>
      <p:ext uri="{BB962C8B-B14F-4D97-AF65-F5344CB8AC3E}">
        <p14:creationId xmlns:p14="http://schemas.microsoft.com/office/powerpoint/2010/main" val="4271792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Methods</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以</a:t>
            </a:r>
            <a:r>
              <a:rPr lang="en-US" altLang="zh-TW" dirty="0" err="1"/>
              <a:t>LabVIEW</a:t>
            </a:r>
            <a:r>
              <a:rPr lang="en-US" altLang="zh-TW" dirty="0"/>
              <a:t> </a:t>
            </a:r>
            <a:r>
              <a:rPr lang="en-US" altLang="zh-TW" dirty="0" smtClean="0"/>
              <a:t>2013</a:t>
            </a:r>
            <a:r>
              <a:rPr lang="zh-TW" altLang="en-US" dirty="0" smtClean="0"/>
              <a:t>軟體建立任務場景。</a:t>
            </a:r>
            <a:endParaRPr lang="en-US" altLang="zh-TW" dirty="0" smtClean="0"/>
          </a:p>
          <a:p>
            <a:r>
              <a:rPr lang="zh-TW" altLang="en-US" dirty="0" smtClean="0"/>
              <a:t>在</a:t>
            </a:r>
            <a:r>
              <a:rPr lang="en-US" altLang="zh-TW" dirty="0"/>
              <a:t>DELL </a:t>
            </a:r>
            <a:r>
              <a:rPr lang="en-US" altLang="zh-TW" dirty="0" smtClean="0"/>
              <a:t>All-in-one</a:t>
            </a:r>
            <a:r>
              <a:rPr lang="zh-TW" altLang="en-US" dirty="0" smtClean="0"/>
              <a:t>觸控螢幕電腦進行實驗，搭載</a:t>
            </a:r>
            <a:r>
              <a:rPr lang="en-US" altLang="zh-TW" dirty="0"/>
              <a:t>Windows </a:t>
            </a:r>
            <a:r>
              <a:rPr lang="en-US" altLang="zh-TW" dirty="0" smtClean="0"/>
              <a:t>8</a:t>
            </a:r>
            <a:r>
              <a:rPr lang="zh-TW" altLang="en-US" dirty="0" smtClean="0"/>
              <a:t>作業系統</a:t>
            </a:r>
            <a:r>
              <a:rPr lang="en-US" altLang="zh-TW" dirty="0" smtClean="0"/>
              <a:t>(</a:t>
            </a:r>
            <a:r>
              <a:rPr lang="zh-TW" altLang="en-US" dirty="0" smtClean="0"/>
              <a:t>螢幕大小為</a:t>
            </a:r>
            <a:r>
              <a:rPr lang="en-US" altLang="zh-TW" dirty="0" smtClean="0"/>
              <a:t>23</a:t>
            </a:r>
            <a:r>
              <a:rPr lang="zh-TW" altLang="en-US" dirty="0" smtClean="0"/>
              <a:t>英吋，畫質為</a:t>
            </a:r>
            <a:r>
              <a:rPr lang="en-US" altLang="zh-TW" dirty="0" smtClean="0"/>
              <a:t>1600</a:t>
            </a:r>
            <a:r>
              <a:rPr lang="zh-TW" altLang="en-US" dirty="0" smtClean="0"/>
              <a:t>*</a:t>
            </a:r>
            <a:r>
              <a:rPr lang="en-US" altLang="zh-TW" dirty="0" smtClean="0"/>
              <a:t>900</a:t>
            </a:r>
            <a:r>
              <a:rPr lang="zh-TW" altLang="en-US" dirty="0" smtClean="0"/>
              <a:t>像素</a:t>
            </a:r>
            <a:r>
              <a:rPr lang="en-US" altLang="zh-TW" dirty="0" smtClean="0"/>
              <a:t>)</a:t>
            </a:r>
            <a:r>
              <a:rPr lang="zh-TW" altLang="en-US" dirty="0" smtClean="0"/>
              <a:t>。</a:t>
            </a:r>
            <a:endParaRPr lang="en-US" altLang="zh-TW" dirty="0" smtClean="0"/>
          </a:p>
          <a:p>
            <a:r>
              <a:rPr lang="zh-TW" altLang="en-US" dirty="0"/>
              <a:t>電腦</a:t>
            </a:r>
            <a:r>
              <a:rPr lang="zh-TW" altLang="en-US" dirty="0" smtClean="0"/>
              <a:t>螢幕畫面包括目標方塊、輸入方塊和實驗鍵盤。</a:t>
            </a:r>
            <a:endParaRPr lang="en-US" altLang="zh-TW" dirty="0" smtClean="0"/>
          </a:p>
          <a:p>
            <a:r>
              <a:rPr lang="zh-TW" altLang="en-US" dirty="0" smtClean="0"/>
              <a:t>透過程式紀錄受測者性能測量</a:t>
            </a:r>
            <a:r>
              <a:rPr lang="en-US" altLang="zh-TW" dirty="0" smtClean="0"/>
              <a:t>(</a:t>
            </a:r>
            <a:r>
              <a:rPr lang="zh-TW" altLang="en-US" dirty="0" smtClean="0"/>
              <a:t>任務完成時間、準確性</a:t>
            </a:r>
            <a:r>
              <a:rPr lang="en-US" altLang="zh-TW" dirty="0" smtClean="0"/>
              <a:t>)</a:t>
            </a:r>
            <a:r>
              <a:rPr lang="zh-TW" altLang="en-US" dirty="0" smtClean="0"/>
              <a:t>。</a:t>
            </a:r>
            <a:endParaRPr lang="en-US" altLang="zh-TW" dirty="0" smtClean="0"/>
          </a:p>
          <a:p>
            <a:r>
              <a:rPr lang="zh-TW" altLang="en-US" dirty="0" smtClean="0"/>
              <a:t>輸入任務主要為輸入數字及單字。依照目標方塊顯示的內容，輸入相同的數字或是單字。</a:t>
            </a:r>
            <a:endParaRPr lang="en-US" altLang="zh-TW" dirty="0" smtClean="0"/>
          </a:p>
          <a:p>
            <a:r>
              <a:rPr lang="zh-TW" altLang="en-US" dirty="0"/>
              <a:t>按鈕大小、間距和視覺</a:t>
            </a:r>
            <a:r>
              <a:rPr lang="zh-TW" altLang="en-US" dirty="0" smtClean="0"/>
              <a:t>回饋均隨機呈現。每個組合均為</a:t>
            </a:r>
            <a:r>
              <a:rPr lang="en-US" altLang="zh-TW" dirty="0" smtClean="0"/>
              <a:t>3</a:t>
            </a:r>
            <a:r>
              <a:rPr lang="zh-TW" altLang="en-US" dirty="0" smtClean="0"/>
              <a:t>個</a:t>
            </a:r>
            <a:r>
              <a:rPr lang="en-US" altLang="zh-TW" dirty="0" smtClean="0"/>
              <a:t>6</a:t>
            </a:r>
            <a:r>
              <a:rPr lang="zh-TW" altLang="en-US" dirty="0" smtClean="0"/>
              <a:t>個數字和</a:t>
            </a:r>
            <a:r>
              <a:rPr lang="en-US" altLang="zh-TW" dirty="0" smtClean="0"/>
              <a:t>3</a:t>
            </a:r>
            <a:r>
              <a:rPr lang="zh-TW" altLang="en-US" dirty="0" smtClean="0"/>
              <a:t>個</a:t>
            </a:r>
            <a:r>
              <a:rPr lang="en-US" altLang="zh-TW" dirty="0" smtClean="0"/>
              <a:t>6</a:t>
            </a:r>
            <a:r>
              <a:rPr lang="zh-TW" altLang="en-US" dirty="0" smtClean="0"/>
              <a:t>個字母的單字作為目標方塊的顯示內容。</a:t>
            </a:r>
            <a:endParaRPr lang="en-US" altLang="zh-TW" dirty="0" smtClean="0"/>
          </a:p>
          <a:p>
            <a:r>
              <a:rPr lang="zh-TW" altLang="en-US" dirty="0"/>
              <a:t>在</a:t>
            </a:r>
            <a:r>
              <a:rPr lang="zh-TW" altLang="en-US" dirty="0" smtClean="0"/>
              <a:t>完成一按鈕形狀的所有任務的時候，休息</a:t>
            </a:r>
            <a:r>
              <a:rPr lang="en-US" altLang="zh-TW" dirty="0" smtClean="0"/>
              <a:t>3</a:t>
            </a:r>
            <a:r>
              <a:rPr lang="zh-TW" altLang="en-US" dirty="0" smtClean="0"/>
              <a:t>分鐘後，在進行下一個實驗，總共</a:t>
            </a:r>
            <a:r>
              <a:rPr lang="en-US" altLang="zh-TW" dirty="0" smtClean="0"/>
              <a:t>90</a:t>
            </a:r>
            <a:r>
              <a:rPr lang="zh-TW" altLang="en-US" dirty="0"/>
              <a:t>組數字、</a:t>
            </a:r>
            <a:r>
              <a:rPr lang="en-US" altLang="zh-TW" dirty="0"/>
              <a:t>90</a:t>
            </a:r>
            <a:r>
              <a:rPr lang="zh-TW" altLang="en-US" dirty="0"/>
              <a:t>個</a:t>
            </a:r>
            <a:r>
              <a:rPr lang="zh-TW" altLang="en-US" dirty="0" smtClean="0"/>
              <a:t>單字。</a:t>
            </a:r>
            <a:endParaRPr lang="en-US" altLang="zh-TW" dirty="0" smtClean="0"/>
          </a:p>
          <a:p>
            <a:r>
              <a:rPr lang="zh-TW" altLang="en-US" dirty="0"/>
              <a:t>實驗均在</a:t>
            </a:r>
            <a:r>
              <a:rPr lang="en-US" altLang="zh-TW" dirty="0"/>
              <a:t>1</a:t>
            </a:r>
            <a:r>
              <a:rPr lang="zh-TW" altLang="en-US" dirty="0"/>
              <a:t>小時</a:t>
            </a:r>
            <a:r>
              <a:rPr lang="zh-TW" altLang="en-US" dirty="0" smtClean="0"/>
              <a:t>內完成。</a:t>
            </a:r>
            <a:r>
              <a:rPr lang="en-US" altLang="zh-TW" dirty="0" smtClean="0"/>
              <a:t/>
            </a:r>
            <a:br>
              <a:rPr lang="en-US" altLang="zh-TW" dirty="0" smtClean="0"/>
            </a:br>
            <a:endParaRPr lang="zh-TW" altLang="en-US" dirty="0"/>
          </a:p>
        </p:txBody>
      </p:sp>
    </p:spTree>
    <p:extLst>
      <p:ext uri="{BB962C8B-B14F-4D97-AF65-F5344CB8AC3E}">
        <p14:creationId xmlns:p14="http://schemas.microsoft.com/office/powerpoint/2010/main" val="3799974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Methods</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2020" y="1649730"/>
            <a:ext cx="6690360" cy="4701540"/>
          </a:xfrm>
        </p:spPr>
      </p:pic>
    </p:spTree>
    <p:extLst>
      <p:ext uri="{BB962C8B-B14F-4D97-AF65-F5344CB8AC3E}">
        <p14:creationId xmlns:p14="http://schemas.microsoft.com/office/powerpoint/2010/main" val="1838501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Methods</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675" y="2420888"/>
            <a:ext cx="8029977" cy="3096344"/>
          </a:xfrm>
        </p:spPr>
      </p:pic>
    </p:spTree>
    <p:extLst>
      <p:ext uri="{BB962C8B-B14F-4D97-AF65-F5344CB8AC3E}">
        <p14:creationId xmlns:p14="http://schemas.microsoft.com/office/powerpoint/2010/main" val="1265865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Results-Task completion time</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988840"/>
            <a:ext cx="8441004" cy="3456384"/>
          </a:xfrm>
        </p:spPr>
      </p:pic>
      <p:sp>
        <p:nvSpPr>
          <p:cNvPr id="5" name="矩形 4"/>
          <p:cNvSpPr/>
          <p:nvPr/>
        </p:nvSpPr>
        <p:spPr>
          <a:xfrm>
            <a:off x="4283968" y="3145160"/>
            <a:ext cx="432048" cy="15121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4283968" y="4941168"/>
            <a:ext cx="432048" cy="2964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1763688" y="3901244"/>
            <a:ext cx="265838" cy="5358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5292080" y="3926585"/>
            <a:ext cx="216024" cy="5358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1713873" y="3129406"/>
            <a:ext cx="337847" cy="72761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5242266" y="3145160"/>
            <a:ext cx="315652" cy="7158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p:cNvSpPr/>
          <p:nvPr/>
        </p:nvSpPr>
        <p:spPr>
          <a:xfrm>
            <a:off x="1783169" y="4490197"/>
            <a:ext cx="265838" cy="5358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5292080" y="4490197"/>
            <a:ext cx="265838" cy="5358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885031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Results-Task completion time</a:t>
            </a:r>
            <a:endParaRPr lang="zh-TW" altLang="en-US" dirty="0"/>
          </a:p>
        </p:txBody>
      </p:sp>
      <p:sp>
        <p:nvSpPr>
          <p:cNvPr id="3" name="內容版面配置區 2"/>
          <p:cNvSpPr>
            <a:spLocks noGrp="1"/>
          </p:cNvSpPr>
          <p:nvPr>
            <p:ph idx="1"/>
          </p:nvPr>
        </p:nvSpPr>
        <p:spPr/>
        <p:txBody>
          <a:bodyPr/>
          <a:lstStyle/>
          <a:p>
            <a:r>
              <a:rPr lang="zh-TW" altLang="en-US" dirty="0"/>
              <a:t>按鈕大小與</a:t>
            </a:r>
            <a:r>
              <a:rPr lang="zh-TW" altLang="en-US" dirty="0" smtClean="0"/>
              <a:t>間距有相互作用，在</a:t>
            </a:r>
            <a:r>
              <a:rPr lang="zh-TW" altLang="en-US" dirty="0"/>
              <a:t>數字任務</a:t>
            </a:r>
            <a:r>
              <a:rPr lang="zh-TW" altLang="en-US" dirty="0" smtClean="0"/>
              <a:t>中 </a:t>
            </a:r>
            <a:r>
              <a:rPr lang="en-US" altLang="zh-TW" dirty="0" smtClean="0"/>
              <a:t>(</a:t>
            </a:r>
            <a:r>
              <a:rPr lang="en-US" altLang="zh-TW" dirty="0"/>
              <a:t>F(4.597, 87.344</a:t>
            </a:r>
            <a:r>
              <a:rPr lang="en-US" altLang="zh-TW" dirty="0" smtClean="0"/>
              <a:t>)=2.78, p=0.027)</a:t>
            </a:r>
            <a:r>
              <a:rPr lang="zh-TW" altLang="en-US" dirty="0" smtClean="0"/>
              <a:t>；</a:t>
            </a:r>
            <a:r>
              <a:rPr lang="zh-TW" altLang="en-US" dirty="0"/>
              <a:t>在單字任務</a:t>
            </a:r>
            <a:r>
              <a:rPr lang="zh-TW" altLang="en-US" dirty="0" smtClean="0"/>
              <a:t>中</a:t>
            </a:r>
            <a:r>
              <a:rPr lang="en-US" altLang="zh-TW" dirty="0"/>
              <a:t>(F(3.414, </a:t>
            </a:r>
            <a:r>
              <a:rPr lang="en-US" altLang="zh-TW" dirty="0" smtClean="0"/>
              <a:t>64.861)=2.84</a:t>
            </a:r>
            <a:r>
              <a:rPr lang="en-US" altLang="zh-TW" dirty="0"/>
              <a:t>, </a:t>
            </a:r>
            <a:r>
              <a:rPr lang="en-US" altLang="zh-TW" dirty="0" smtClean="0"/>
              <a:t>p=0.038)</a:t>
            </a:r>
            <a:r>
              <a:rPr lang="zh-TW" altLang="en-US" dirty="0" smtClean="0"/>
              <a:t>。</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284984"/>
            <a:ext cx="7776864" cy="3036944"/>
          </a:xfrm>
          <a:prstGeom prst="rect">
            <a:avLst/>
          </a:prstGeom>
        </p:spPr>
      </p:pic>
    </p:spTree>
    <p:extLst>
      <p:ext uri="{BB962C8B-B14F-4D97-AF65-F5344CB8AC3E}">
        <p14:creationId xmlns:p14="http://schemas.microsoft.com/office/powerpoint/2010/main" val="329777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Results-Task completion time</a:t>
            </a:r>
            <a:endParaRPr lang="zh-TW" altLang="en-US" dirty="0"/>
          </a:p>
        </p:txBody>
      </p:sp>
      <p:sp>
        <p:nvSpPr>
          <p:cNvPr id="3" name="內容版面配置區 2"/>
          <p:cNvSpPr>
            <a:spLocks noGrp="1"/>
          </p:cNvSpPr>
          <p:nvPr>
            <p:ph idx="1"/>
          </p:nvPr>
        </p:nvSpPr>
        <p:spPr/>
        <p:txBody>
          <a:bodyPr/>
          <a:lstStyle/>
          <a:p>
            <a:r>
              <a:rPr lang="zh-TW" altLang="en-US" dirty="0" smtClean="0"/>
              <a:t>按鈕大小與形狀有交互作用，在數字任務</a:t>
            </a:r>
            <a:r>
              <a:rPr lang="en-US" altLang="zh-TW" dirty="0" smtClean="0"/>
              <a:t>(F(3.526</a:t>
            </a:r>
            <a:r>
              <a:rPr lang="en-US" altLang="zh-TW" dirty="0"/>
              <a:t>, 67.003) </a:t>
            </a:r>
            <a:r>
              <a:rPr lang="en-US" altLang="zh-TW" dirty="0" smtClean="0"/>
              <a:t>=14.12</a:t>
            </a:r>
            <a:r>
              <a:rPr lang="en-US" altLang="zh-TW" dirty="0"/>
              <a:t>, p&lt;0.001</a:t>
            </a:r>
            <a:r>
              <a:rPr lang="en-US" altLang="zh-TW" dirty="0" smtClean="0"/>
              <a:t>)</a:t>
            </a:r>
            <a:r>
              <a:rPr lang="zh-TW" altLang="en-US" dirty="0" smtClean="0"/>
              <a:t>；在單字任務</a:t>
            </a:r>
            <a:r>
              <a:rPr lang="en-US" altLang="zh-TW" dirty="0"/>
              <a:t>(F(3.940, </a:t>
            </a:r>
            <a:r>
              <a:rPr lang="en-US" altLang="zh-TW" dirty="0" smtClean="0"/>
              <a:t>74.868)=12.48</a:t>
            </a:r>
            <a:r>
              <a:rPr lang="en-US" altLang="zh-TW" dirty="0"/>
              <a:t>, p&lt;0.001)</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323" y="3140968"/>
            <a:ext cx="8280918" cy="3312368"/>
          </a:xfrm>
          <a:prstGeom prst="rect">
            <a:avLst/>
          </a:prstGeom>
        </p:spPr>
      </p:pic>
    </p:spTree>
    <p:extLst>
      <p:ext uri="{BB962C8B-B14F-4D97-AF65-F5344CB8AC3E}">
        <p14:creationId xmlns:p14="http://schemas.microsoft.com/office/powerpoint/2010/main" val="22467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Results-Accuracy rate</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060848"/>
            <a:ext cx="8489111" cy="3456384"/>
          </a:xfrm>
        </p:spPr>
      </p:pic>
      <p:sp>
        <p:nvSpPr>
          <p:cNvPr id="5" name="矩形 4"/>
          <p:cNvSpPr/>
          <p:nvPr/>
        </p:nvSpPr>
        <p:spPr>
          <a:xfrm>
            <a:off x="4355976" y="321297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4301547" y="4581128"/>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7812360" y="321297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876688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Results-Accuracy rate</a:t>
            </a:r>
            <a:endParaRPr lang="zh-TW" altLang="en-US" dirty="0"/>
          </a:p>
        </p:txBody>
      </p:sp>
      <p:sp>
        <p:nvSpPr>
          <p:cNvPr id="3" name="內容版面配置區 2"/>
          <p:cNvSpPr>
            <a:spLocks noGrp="1"/>
          </p:cNvSpPr>
          <p:nvPr>
            <p:ph idx="1"/>
          </p:nvPr>
        </p:nvSpPr>
        <p:spPr/>
        <p:txBody>
          <a:bodyPr/>
          <a:lstStyle/>
          <a:p>
            <a:r>
              <a:rPr lang="zh-TW" altLang="en-US" dirty="0" smtClean="0"/>
              <a:t>按鈕大小與間距，在數字任務</a:t>
            </a:r>
            <a:r>
              <a:rPr lang="en-US" altLang="zh-TW" dirty="0"/>
              <a:t>(F(3.724, 70.757) </a:t>
            </a:r>
            <a:r>
              <a:rPr lang="en-US" altLang="zh-TW" dirty="0" smtClean="0"/>
              <a:t>=3.29</a:t>
            </a:r>
            <a:r>
              <a:rPr lang="en-US" altLang="zh-TW" dirty="0"/>
              <a:t>, </a:t>
            </a:r>
            <a:r>
              <a:rPr lang="en-US" altLang="zh-TW" dirty="0" smtClean="0"/>
              <a:t>p=0.018</a:t>
            </a:r>
            <a:r>
              <a:rPr lang="en-US" altLang="zh-TW" dirty="0"/>
              <a:t>)</a:t>
            </a:r>
            <a:r>
              <a:rPr lang="zh-TW" altLang="en-US" dirty="0" smtClean="0"/>
              <a:t>有交互作用。</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996951"/>
            <a:ext cx="8136904" cy="2954565"/>
          </a:xfrm>
          <a:prstGeom prst="rect">
            <a:avLst/>
          </a:prstGeom>
        </p:spPr>
      </p:pic>
    </p:spTree>
    <p:extLst>
      <p:ext uri="{BB962C8B-B14F-4D97-AF65-F5344CB8AC3E}">
        <p14:creationId xmlns:p14="http://schemas.microsoft.com/office/powerpoint/2010/main" val="3585709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zh-TW" altLang="en-US" dirty="0" smtClean="0"/>
              <a:t>觸控螢幕在近十年來越來越受大眾喜愛，因為其具有簡單且方便的人機互動技術</a:t>
            </a:r>
            <a:r>
              <a:rPr lang="en-US" altLang="zh-TW" dirty="0" smtClean="0"/>
              <a:t>(</a:t>
            </a:r>
            <a:r>
              <a:rPr lang="en-US" altLang="zh-TW" dirty="0" err="1" smtClean="0"/>
              <a:t>Im</a:t>
            </a:r>
            <a:r>
              <a:rPr lang="en-US" altLang="zh-TW" dirty="0" smtClean="0"/>
              <a:t> et al., 2015; Travis and </a:t>
            </a:r>
            <a:r>
              <a:rPr lang="en-US" altLang="zh-TW" dirty="0" err="1" smtClean="0"/>
              <a:t>Murano</a:t>
            </a:r>
            <a:r>
              <a:rPr lang="en-US" altLang="zh-TW" dirty="0" smtClean="0"/>
              <a:t>, 2014; Wu and Xi,2016)</a:t>
            </a:r>
            <a:r>
              <a:rPr lang="zh-TW" altLang="en-US" dirty="0" smtClean="0"/>
              <a:t>。</a:t>
            </a:r>
            <a:endParaRPr lang="en-US" altLang="zh-TW" dirty="0" smtClean="0"/>
          </a:p>
          <a:p>
            <a:pPr lvl="1"/>
            <a:r>
              <a:rPr lang="zh-TW" altLang="en-US" dirty="0" smtClean="0"/>
              <a:t>廣泛應用於各種消費性電子產品</a:t>
            </a:r>
            <a:r>
              <a:rPr lang="en-US" altLang="zh-TW" dirty="0" smtClean="0"/>
              <a:t>(Chen et al., 2014)</a:t>
            </a:r>
            <a:r>
              <a:rPr lang="zh-TW" altLang="en-US" dirty="0"/>
              <a:t>。</a:t>
            </a:r>
            <a:endParaRPr lang="en-US" altLang="zh-TW" dirty="0" smtClean="0"/>
          </a:p>
          <a:p>
            <a:pPr lvl="1"/>
            <a:r>
              <a:rPr lang="zh-TW" altLang="en-US" dirty="0"/>
              <a:t>擁有</a:t>
            </a:r>
            <a:r>
              <a:rPr lang="zh-TW" altLang="en-US" dirty="0" smtClean="0"/>
              <a:t>大量的使用者</a:t>
            </a:r>
            <a:r>
              <a:rPr lang="en-US" altLang="zh-TW" dirty="0" smtClean="0"/>
              <a:t>(</a:t>
            </a:r>
            <a:r>
              <a:rPr lang="en-US" altLang="zh-TW" dirty="0" err="1" smtClean="0"/>
              <a:t>Piotrowski</a:t>
            </a:r>
            <a:r>
              <a:rPr lang="en-US" altLang="zh-TW" dirty="0" smtClean="0"/>
              <a:t> and</a:t>
            </a:r>
            <a:r>
              <a:rPr lang="zh-TW" altLang="en-US" dirty="0" smtClean="0"/>
              <a:t> </a:t>
            </a:r>
            <a:r>
              <a:rPr lang="en-US" altLang="zh-TW" dirty="0" err="1" smtClean="0"/>
              <a:t>Krcmar</a:t>
            </a:r>
            <a:r>
              <a:rPr lang="en-US" altLang="zh-TW" dirty="0" smtClean="0"/>
              <a:t>, 2017; </a:t>
            </a:r>
            <a:r>
              <a:rPr lang="en-US" altLang="zh-TW" dirty="0" err="1" smtClean="0"/>
              <a:t>Xiong</a:t>
            </a:r>
            <a:r>
              <a:rPr lang="en-US" altLang="zh-TW" dirty="0" smtClean="0"/>
              <a:t> and </a:t>
            </a:r>
            <a:r>
              <a:rPr lang="en-US" altLang="zh-TW" dirty="0" err="1" smtClean="0"/>
              <a:t>Muraki</a:t>
            </a:r>
            <a:r>
              <a:rPr lang="en-US" altLang="zh-TW" dirty="0" smtClean="0"/>
              <a:t>, 2016)</a:t>
            </a:r>
            <a:r>
              <a:rPr lang="zh-TW" altLang="en-US" dirty="0" smtClean="0"/>
              <a:t>。</a:t>
            </a:r>
            <a:endParaRPr lang="en-US" altLang="zh-TW" dirty="0" smtClean="0"/>
          </a:p>
          <a:p>
            <a:pPr lvl="1"/>
            <a:r>
              <a:rPr lang="zh-TW" altLang="en-US" dirty="0"/>
              <a:t>在各個</a:t>
            </a:r>
            <a:r>
              <a:rPr lang="zh-TW" altLang="en-US" dirty="0" smtClean="0"/>
              <a:t>公共場所設置相關設備</a:t>
            </a:r>
            <a:r>
              <a:rPr lang="en-US" altLang="zh-TW" dirty="0" smtClean="0"/>
              <a:t>(</a:t>
            </a:r>
            <a:r>
              <a:rPr lang="en-US" altLang="zh-TW" dirty="0" err="1" smtClean="0"/>
              <a:t>Chourasia</a:t>
            </a:r>
            <a:r>
              <a:rPr lang="en-US" altLang="zh-TW" dirty="0" smtClean="0"/>
              <a:t> et al., 2013; Hu and </a:t>
            </a:r>
            <a:r>
              <a:rPr lang="en-US" altLang="zh-TW" dirty="0" err="1" smtClean="0"/>
              <a:t>Ning</a:t>
            </a:r>
            <a:r>
              <a:rPr lang="en-US" altLang="zh-TW" dirty="0" smtClean="0"/>
              <a:t>, 2016; Or and Tao, 2016; Robinson and Brewer, 2016)</a:t>
            </a:r>
            <a:r>
              <a:rPr lang="zh-TW" altLang="en-US" dirty="0" smtClean="0"/>
              <a:t>。</a:t>
            </a:r>
            <a:endParaRPr lang="en-US" altLang="zh-TW" dirty="0" smtClean="0"/>
          </a:p>
          <a:p>
            <a:r>
              <a:rPr lang="zh-TW" altLang="en-US" dirty="0" smtClean="0"/>
              <a:t>觸</a:t>
            </a:r>
            <a:r>
              <a:rPr lang="zh-TW" altLang="en-US" dirty="0"/>
              <a:t>控</a:t>
            </a:r>
            <a:r>
              <a:rPr lang="zh-TW" altLang="en-US" dirty="0" smtClean="0"/>
              <a:t>螢幕</a:t>
            </a:r>
            <a:r>
              <a:rPr lang="zh-TW" altLang="en-US" dirty="0"/>
              <a:t>的應用使</a:t>
            </a:r>
            <a:r>
              <a:rPr lang="zh-TW" altLang="en-US" dirty="0" smtClean="0"/>
              <a:t>許多電子產品尺寸大小可以大幅度的縮減</a:t>
            </a:r>
            <a:r>
              <a:rPr lang="en-US" altLang="zh-TW" dirty="0" smtClean="0"/>
              <a:t>(</a:t>
            </a:r>
            <a:r>
              <a:rPr lang="en-US" altLang="zh-TW" dirty="0" err="1" smtClean="0"/>
              <a:t>Holzinger</a:t>
            </a:r>
            <a:r>
              <a:rPr lang="en-US" altLang="zh-TW" dirty="0" smtClean="0"/>
              <a:t>, 2003)</a:t>
            </a:r>
            <a:r>
              <a:rPr lang="zh-TW" altLang="en-US" dirty="0" smtClean="0"/>
              <a:t>。</a:t>
            </a:r>
            <a:endParaRPr lang="en-US" altLang="zh-TW" dirty="0" smtClean="0"/>
          </a:p>
          <a:p>
            <a:r>
              <a:rPr lang="zh-TW" altLang="en-US" dirty="0" smtClean="0"/>
              <a:t>雖然觸控螢幕技術具有很高的方便性以及許多優點，但還是有一些限制，如</a:t>
            </a:r>
            <a:r>
              <a:rPr lang="en-US" altLang="zh-TW" dirty="0" smtClean="0"/>
              <a:t>:</a:t>
            </a:r>
            <a:r>
              <a:rPr lang="zh-TW" altLang="en-US" dirty="0" smtClean="0"/>
              <a:t>精確度降低、手指閉塞情況發生、互動缺乏明確的回饋</a:t>
            </a:r>
            <a:r>
              <a:rPr lang="en-US" altLang="zh-TW" dirty="0" smtClean="0"/>
              <a:t>(</a:t>
            </a:r>
            <a:r>
              <a:rPr lang="en-US" altLang="zh-TW" dirty="0" err="1" smtClean="0"/>
              <a:t>Benko</a:t>
            </a:r>
            <a:r>
              <a:rPr lang="en-US" altLang="zh-TW" dirty="0" smtClean="0"/>
              <a:t> and </a:t>
            </a:r>
            <a:r>
              <a:rPr lang="en-US" altLang="zh-TW" dirty="0" err="1" smtClean="0"/>
              <a:t>Wigdor</a:t>
            </a:r>
            <a:r>
              <a:rPr lang="en-US" altLang="zh-TW" dirty="0" smtClean="0"/>
              <a:t>, 2010)</a:t>
            </a:r>
            <a:r>
              <a:rPr lang="zh-TW" altLang="en-US" dirty="0" smtClean="0"/>
              <a:t>。</a:t>
            </a:r>
            <a:endParaRPr lang="en-US" altLang="zh-TW" dirty="0" smtClean="0"/>
          </a:p>
          <a:p>
            <a:endParaRPr lang="zh-TW" altLang="en-US" dirty="0"/>
          </a:p>
        </p:txBody>
      </p:sp>
    </p:spTree>
    <p:extLst>
      <p:ext uri="{BB962C8B-B14F-4D97-AF65-F5344CB8AC3E}">
        <p14:creationId xmlns:p14="http://schemas.microsoft.com/office/powerpoint/2010/main" val="14985581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Results-Accuracy rate</a:t>
            </a:r>
            <a:endParaRPr lang="zh-TW" altLang="en-US" dirty="0"/>
          </a:p>
        </p:txBody>
      </p:sp>
      <p:sp>
        <p:nvSpPr>
          <p:cNvPr id="3" name="內容版面配置區 2"/>
          <p:cNvSpPr>
            <a:spLocks noGrp="1"/>
          </p:cNvSpPr>
          <p:nvPr>
            <p:ph idx="1"/>
          </p:nvPr>
        </p:nvSpPr>
        <p:spPr/>
        <p:txBody>
          <a:bodyPr/>
          <a:lstStyle/>
          <a:p>
            <a:r>
              <a:rPr lang="zh-TW" altLang="en-US" dirty="0"/>
              <a:t>按鈕大小與</a:t>
            </a:r>
            <a:r>
              <a:rPr lang="zh-TW" altLang="en-US" dirty="0" smtClean="0"/>
              <a:t>與</a:t>
            </a:r>
            <a:r>
              <a:rPr lang="zh-TW" altLang="en-US" dirty="0"/>
              <a:t>形狀無交互作用。</a:t>
            </a:r>
          </a:p>
          <a:p>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20888"/>
            <a:ext cx="8569307" cy="3384376"/>
          </a:xfrm>
          <a:prstGeom prst="rect">
            <a:avLst/>
          </a:prstGeom>
        </p:spPr>
      </p:pic>
    </p:spTree>
    <p:extLst>
      <p:ext uri="{BB962C8B-B14F-4D97-AF65-F5344CB8AC3E}">
        <p14:creationId xmlns:p14="http://schemas.microsoft.com/office/powerpoint/2010/main" val="3819511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 Perceived workload</a:t>
            </a:r>
            <a:endParaRPr lang="zh-TW" altLang="en-US" dirty="0"/>
          </a:p>
        </p:txBody>
      </p:sp>
      <p:sp>
        <p:nvSpPr>
          <p:cNvPr id="3" name="內容版面配置區 2"/>
          <p:cNvSpPr>
            <a:spLocks noGrp="1"/>
          </p:cNvSpPr>
          <p:nvPr>
            <p:ph idx="1"/>
          </p:nvPr>
        </p:nvSpPr>
        <p:spPr/>
        <p:txBody>
          <a:bodyPr/>
          <a:lstStyle/>
          <a:p>
            <a:r>
              <a:rPr lang="zh-TW" altLang="en-US" dirty="0" smtClean="0"/>
              <a:t>三種按鈕形狀與整體感知工作負荷量沒有顯著差異。</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3" y="2564904"/>
            <a:ext cx="6030287" cy="2952328"/>
          </a:xfrm>
          <a:prstGeom prst="rect">
            <a:avLst/>
          </a:prstGeom>
        </p:spPr>
      </p:pic>
    </p:spTree>
    <p:extLst>
      <p:ext uri="{BB962C8B-B14F-4D97-AF65-F5344CB8AC3E}">
        <p14:creationId xmlns:p14="http://schemas.microsoft.com/office/powerpoint/2010/main" val="2864729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Results- User preference</a:t>
            </a:r>
            <a:endParaRPr lang="zh-TW" altLang="en-US" dirty="0"/>
          </a:p>
        </p:txBody>
      </p:sp>
      <p:sp>
        <p:nvSpPr>
          <p:cNvPr id="3" name="內容版面配置區 2"/>
          <p:cNvSpPr>
            <a:spLocks noGrp="1"/>
          </p:cNvSpPr>
          <p:nvPr>
            <p:ph idx="1"/>
          </p:nvPr>
        </p:nvSpPr>
        <p:spPr/>
        <p:txBody>
          <a:bodyPr/>
          <a:lstStyle/>
          <a:p>
            <a:r>
              <a:rPr lang="zh-TW" altLang="en-US" dirty="0" smtClean="0"/>
              <a:t>大多數使用者喜歡</a:t>
            </a:r>
            <a:r>
              <a:rPr lang="en-US" altLang="zh-TW" dirty="0" smtClean="0"/>
              <a:t>17.5mm</a:t>
            </a:r>
            <a:r>
              <a:rPr lang="zh-TW" altLang="en-US" dirty="0" smtClean="0"/>
              <a:t>按鈕尺寸和</a:t>
            </a:r>
            <a:r>
              <a:rPr lang="en-US" altLang="zh-TW" dirty="0" smtClean="0"/>
              <a:t>3mm</a:t>
            </a:r>
            <a:r>
              <a:rPr lang="zh-TW" altLang="en-US" dirty="0" smtClean="0"/>
              <a:t>的按鈕間距。</a:t>
            </a:r>
            <a:endParaRPr lang="en-US" altLang="zh-TW" dirty="0" smtClean="0"/>
          </a:p>
          <a:p>
            <a:r>
              <a:rPr lang="zh-TW" altLang="en-US" dirty="0" smtClean="0"/>
              <a:t>認為方形按鈕和有視覺回饋為較佳的選擇。</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492896"/>
            <a:ext cx="5688632" cy="4113924"/>
          </a:xfrm>
          <a:prstGeom prst="rect">
            <a:avLst/>
          </a:prstGeom>
        </p:spPr>
      </p:pic>
      <p:sp>
        <p:nvSpPr>
          <p:cNvPr id="5" name="矩形 4"/>
          <p:cNvSpPr/>
          <p:nvPr/>
        </p:nvSpPr>
        <p:spPr>
          <a:xfrm>
            <a:off x="3324535" y="3860189"/>
            <a:ext cx="359973" cy="165809"/>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a:p>
        </p:txBody>
      </p:sp>
      <p:sp>
        <p:nvSpPr>
          <p:cNvPr id="6" name="矩形 5"/>
          <p:cNvSpPr/>
          <p:nvPr/>
        </p:nvSpPr>
        <p:spPr>
          <a:xfrm>
            <a:off x="3312992" y="5003704"/>
            <a:ext cx="359973" cy="165809"/>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a:p>
        </p:txBody>
      </p:sp>
      <p:sp>
        <p:nvSpPr>
          <p:cNvPr id="7" name="矩形 6"/>
          <p:cNvSpPr/>
          <p:nvPr/>
        </p:nvSpPr>
        <p:spPr>
          <a:xfrm>
            <a:off x="3324536" y="5373216"/>
            <a:ext cx="359973" cy="165809"/>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a:p>
        </p:txBody>
      </p:sp>
      <p:sp>
        <p:nvSpPr>
          <p:cNvPr id="8" name="矩形 7"/>
          <p:cNvSpPr/>
          <p:nvPr/>
        </p:nvSpPr>
        <p:spPr>
          <a:xfrm>
            <a:off x="3312992" y="6309320"/>
            <a:ext cx="359973" cy="165809"/>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a:p>
        </p:txBody>
      </p:sp>
    </p:spTree>
    <p:extLst>
      <p:ext uri="{BB962C8B-B14F-4D97-AF65-F5344CB8AC3E}">
        <p14:creationId xmlns:p14="http://schemas.microsoft.com/office/powerpoint/2010/main" val="2334146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Discussion</a:t>
            </a:r>
            <a:endParaRPr lang="zh-TW" altLang="en-US" dirty="0"/>
          </a:p>
        </p:txBody>
      </p:sp>
      <p:sp>
        <p:nvSpPr>
          <p:cNvPr id="3" name="內容版面配置區 2"/>
          <p:cNvSpPr>
            <a:spLocks noGrp="1"/>
          </p:cNvSpPr>
          <p:nvPr>
            <p:ph idx="1"/>
          </p:nvPr>
        </p:nvSpPr>
        <p:spPr/>
        <p:txBody>
          <a:bodyPr/>
          <a:lstStyle/>
          <a:p>
            <a:r>
              <a:rPr lang="zh-TW" altLang="en-US" dirty="0" smtClean="0"/>
              <a:t>結果發現，隨著按鈕尺寸增加到</a:t>
            </a:r>
            <a:r>
              <a:rPr lang="en-US" altLang="zh-TW" dirty="0" smtClean="0"/>
              <a:t>17.5mm</a:t>
            </a:r>
            <a:r>
              <a:rPr lang="zh-TW" altLang="en-US" dirty="0" smtClean="0"/>
              <a:t>以上，使用性能能得到改善，支持假設</a:t>
            </a:r>
            <a:r>
              <a:rPr lang="en-US" altLang="zh-TW" dirty="0" smtClean="0"/>
              <a:t>1</a:t>
            </a:r>
            <a:r>
              <a:rPr lang="zh-TW" altLang="en-US" dirty="0" smtClean="0"/>
              <a:t>。</a:t>
            </a:r>
            <a:endParaRPr lang="en-US" altLang="zh-TW" dirty="0" smtClean="0"/>
          </a:p>
          <a:p>
            <a:r>
              <a:rPr lang="zh-TW" altLang="en-US" dirty="0" smtClean="0"/>
              <a:t>而</a:t>
            </a:r>
            <a:r>
              <a:rPr lang="en-US" altLang="zh-TW" dirty="0" smtClean="0"/>
              <a:t>17.5mm</a:t>
            </a:r>
            <a:r>
              <a:rPr lang="zh-TW" altLang="en-US" dirty="0" smtClean="0"/>
              <a:t>為先前研究中所推薦的</a:t>
            </a:r>
            <a:r>
              <a:rPr lang="en-US" altLang="zh-TW" dirty="0" smtClean="0"/>
              <a:t>15-20mm</a:t>
            </a:r>
            <a:r>
              <a:rPr lang="zh-TW" altLang="en-US" dirty="0" smtClean="0"/>
              <a:t>範圍內</a:t>
            </a:r>
            <a:r>
              <a:rPr lang="en-US" altLang="zh-TW" dirty="0"/>
              <a:t>(Chen et al., 2013; </a:t>
            </a:r>
            <a:r>
              <a:rPr lang="en-US" altLang="zh-TW" dirty="0" err="1"/>
              <a:t>Chourasia</a:t>
            </a:r>
            <a:r>
              <a:rPr lang="en-US" altLang="zh-TW" dirty="0"/>
              <a:t> et al., 2013; </a:t>
            </a:r>
            <a:r>
              <a:rPr lang="en-US" altLang="zh-TW" dirty="0" err="1"/>
              <a:t>Colle</a:t>
            </a:r>
            <a:r>
              <a:rPr lang="en-US" altLang="zh-TW" dirty="0"/>
              <a:t> and </a:t>
            </a:r>
            <a:r>
              <a:rPr lang="en-US" altLang="zh-TW" dirty="0" err="1"/>
              <a:t>Hiszem</a:t>
            </a:r>
            <a:r>
              <a:rPr lang="en-US" altLang="zh-TW" dirty="0"/>
              <a:t>, 2004;Jin et al., 2007; Kim et al., </a:t>
            </a:r>
            <a:r>
              <a:rPr lang="en-US" altLang="zh-TW" dirty="0" smtClean="0"/>
              <a:t>2014)</a:t>
            </a:r>
            <a:r>
              <a:rPr lang="zh-TW" altLang="en-US" dirty="0" smtClean="0"/>
              <a:t>。</a:t>
            </a:r>
            <a:endParaRPr lang="en-US" altLang="zh-TW" dirty="0" smtClean="0"/>
          </a:p>
          <a:p>
            <a:r>
              <a:rPr lang="zh-TW" altLang="en-US" dirty="0" smtClean="0"/>
              <a:t>但按鈕尺寸的設計應注意使用時的周圍環境。調查</a:t>
            </a:r>
            <a:r>
              <a:rPr lang="zh-TW" altLang="en-US" dirty="0"/>
              <a:t>站姿和坐</a:t>
            </a:r>
            <a:r>
              <a:rPr lang="zh-TW" altLang="en-US" dirty="0" smtClean="0"/>
              <a:t>姿與五種不同按鈕尺寸的影響</a:t>
            </a:r>
            <a:r>
              <a:rPr lang="en-US" altLang="zh-TW" dirty="0" smtClean="0"/>
              <a:t> (</a:t>
            </a:r>
            <a:r>
              <a:rPr lang="en-US" altLang="zh-TW" dirty="0" err="1" smtClean="0"/>
              <a:t>Chourasia</a:t>
            </a:r>
            <a:r>
              <a:rPr lang="en-US" altLang="zh-TW" dirty="0" smtClean="0"/>
              <a:t> </a:t>
            </a:r>
            <a:r>
              <a:rPr lang="en-US" altLang="zh-TW" dirty="0"/>
              <a:t>et , </a:t>
            </a:r>
            <a:r>
              <a:rPr lang="en-US" altLang="zh-TW" dirty="0" smtClean="0"/>
              <a:t>al</a:t>
            </a:r>
            <a:r>
              <a:rPr lang="en-US" altLang="zh-TW" dirty="0"/>
              <a:t>. </a:t>
            </a:r>
            <a:r>
              <a:rPr lang="en-US" altLang="zh-TW" dirty="0" smtClean="0"/>
              <a:t>2013</a:t>
            </a:r>
            <a:r>
              <a:rPr lang="en-US" altLang="zh-TW" dirty="0"/>
              <a:t>)</a:t>
            </a:r>
            <a:r>
              <a:rPr lang="zh-TW" altLang="en-US" dirty="0" smtClean="0"/>
              <a:t>。</a:t>
            </a:r>
            <a:endParaRPr lang="en-US" altLang="zh-TW" dirty="0" smtClean="0"/>
          </a:p>
          <a:p>
            <a:r>
              <a:rPr lang="zh-TW" altLang="en-US" dirty="0" smtClean="0"/>
              <a:t>要達到最佳速度，需要增大最小尺寸按鈕的大小。</a:t>
            </a:r>
            <a:endParaRPr lang="zh-TW" altLang="en-US" dirty="0"/>
          </a:p>
        </p:txBody>
      </p:sp>
    </p:spTree>
    <p:extLst>
      <p:ext uri="{BB962C8B-B14F-4D97-AF65-F5344CB8AC3E}">
        <p14:creationId xmlns:p14="http://schemas.microsoft.com/office/powerpoint/2010/main" val="2859183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Discussion</a:t>
            </a:r>
            <a:endParaRPr lang="zh-TW" altLang="en-US" dirty="0"/>
          </a:p>
        </p:txBody>
      </p:sp>
      <p:sp>
        <p:nvSpPr>
          <p:cNvPr id="3" name="內容版面配置區 2"/>
          <p:cNvSpPr>
            <a:spLocks noGrp="1"/>
          </p:cNvSpPr>
          <p:nvPr>
            <p:ph idx="1"/>
          </p:nvPr>
        </p:nvSpPr>
        <p:spPr/>
        <p:txBody>
          <a:bodyPr/>
          <a:lstStyle/>
          <a:p>
            <a:r>
              <a:rPr lang="zh-TW" altLang="en-US" dirty="0" smtClean="0"/>
              <a:t>先前研究表示按鈕間距對使用者使用方面沒有影響</a:t>
            </a:r>
            <a:r>
              <a:rPr lang="en-US" altLang="zh-TW" dirty="0"/>
              <a:t>(Chen et al., 2013; </a:t>
            </a:r>
            <a:r>
              <a:rPr lang="en-US" altLang="zh-TW" dirty="0" err="1"/>
              <a:t>Chourasia</a:t>
            </a:r>
            <a:r>
              <a:rPr lang="en-US" altLang="zh-TW" dirty="0"/>
              <a:t> et al., 2013; </a:t>
            </a:r>
            <a:r>
              <a:rPr lang="en-US" altLang="zh-TW" dirty="0" err="1"/>
              <a:t>Colle</a:t>
            </a:r>
            <a:r>
              <a:rPr lang="en-US" altLang="zh-TW" dirty="0"/>
              <a:t> </a:t>
            </a:r>
            <a:r>
              <a:rPr lang="en-US" altLang="zh-TW" dirty="0" smtClean="0"/>
              <a:t>and</a:t>
            </a:r>
            <a:r>
              <a:rPr lang="zh-TW" altLang="en-US" dirty="0" smtClean="0"/>
              <a:t> </a:t>
            </a:r>
            <a:r>
              <a:rPr lang="en-US" altLang="zh-TW" dirty="0" err="1" smtClean="0"/>
              <a:t>Hiszem</a:t>
            </a:r>
            <a:r>
              <a:rPr lang="en-US" altLang="zh-TW" dirty="0"/>
              <a:t>, 2004; Jin et al., 2007</a:t>
            </a:r>
            <a:r>
              <a:rPr lang="en-US" altLang="zh-TW" dirty="0" smtClean="0"/>
              <a:t>)</a:t>
            </a:r>
            <a:r>
              <a:rPr lang="zh-TW" altLang="en-US" dirty="0" smtClean="0"/>
              <a:t>。</a:t>
            </a:r>
            <a:endParaRPr lang="en-US" altLang="zh-TW" dirty="0" smtClean="0"/>
          </a:p>
          <a:p>
            <a:r>
              <a:rPr lang="zh-TW" altLang="en-US" dirty="0"/>
              <a:t>本實驗</a:t>
            </a:r>
            <a:r>
              <a:rPr lang="zh-TW" altLang="en-US" dirty="0" smtClean="0"/>
              <a:t>，假設</a:t>
            </a:r>
            <a:r>
              <a:rPr lang="en-US" altLang="zh-TW" dirty="0" smtClean="0"/>
              <a:t>2</a:t>
            </a:r>
            <a:r>
              <a:rPr lang="zh-TW" altLang="en-US" dirty="0" smtClean="0"/>
              <a:t>僅在數字任務中得到支持。在數字任務中，沒有按鈕間距可能會降低簡單數字在鍵盤上的明顯度，反而導致不容易辨識。</a:t>
            </a:r>
            <a:endParaRPr lang="en-US" altLang="zh-TW" dirty="0" smtClean="0"/>
          </a:p>
          <a:p>
            <a:endParaRPr lang="zh-TW" altLang="en-US" dirty="0"/>
          </a:p>
        </p:txBody>
      </p:sp>
    </p:spTree>
    <p:extLst>
      <p:ext uri="{BB962C8B-B14F-4D97-AF65-F5344CB8AC3E}">
        <p14:creationId xmlns:p14="http://schemas.microsoft.com/office/powerpoint/2010/main" val="1753117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Discussion</a:t>
            </a:r>
            <a:endParaRPr lang="zh-TW" altLang="en-US" dirty="0"/>
          </a:p>
        </p:txBody>
      </p:sp>
      <p:sp>
        <p:nvSpPr>
          <p:cNvPr id="3" name="內容版面配置區 2"/>
          <p:cNvSpPr>
            <a:spLocks noGrp="1"/>
          </p:cNvSpPr>
          <p:nvPr>
            <p:ph idx="1"/>
          </p:nvPr>
        </p:nvSpPr>
        <p:spPr/>
        <p:txBody>
          <a:bodyPr/>
          <a:lstStyle/>
          <a:p>
            <a:r>
              <a:rPr lang="zh-TW" altLang="en-US" dirty="0" smtClean="0"/>
              <a:t>研究結果顯示，無法支持假設</a:t>
            </a:r>
            <a:r>
              <a:rPr lang="en-US" altLang="zh-TW" dirty="0" smtClean="0"/>
              <a:t>3</a:t>
            </a:r>
            <a:r>
              <a:rPr lang="zh-TW" altLang="en-US" dirty="0" smtClean="0"/>
              <a:t>，與先前的研究有很大程度的不同</a:t>
            </a:r>
            <a:r>
              <a:rPr lang="da-DK" altLang="zh-TW" dirty="0"/>
              <a:t>(Clawson et al., 2005; Go and Endo, 2007; Pitts et al., 2012;Silfverberg, 2003</a:t>
            </a:r>
            <a:r>
              <a:rPr lang="da-DK" altLang="zh-TW" dirty="0" smtClean="0"/>
              <a:t>)</a:t>
            </a:r>
            <a:r>
              <a:rPr lang="zh-TW" altLang="en-US" dirty="0" smtClean="0"/>
              <a:t>。</a:t>
            </a:r>
            <a:endParaRPr lang="en-US" altLang="zh-TW" dirty="0" smtClean="0"/>
          </a:p>
          <a:p>
            <a:pPr lvl="1"/>
            <a:r>
              <a:rPr lang="zh-TW" altLang="en-US" dirty="0" smtClean="0"/>
              <a:t>即時回饋能使掃視時間和視覺工作負荷量減少</a:t>
            </a:r>
            <a:r>
              <a:rPr lang="en-US" altLang="zh-TW" dirty="0" smtClean="0"/>
              <a:t>(</a:t>
            </a:r>
            <a:r>
              <a:rPr lang="da-DK" altLang="zh-TW" dirty="0" smtClean="0"/>
              <a:t>Pitts </a:t>
            </a:r>
            <a:r>
              <a:rPr lang="da-DK" altLang="zh-TW" dirty="0"/>
              <a:t>et al., 2012</a:t>
            </a:r>
            <a:r>
              <a:rPr lang="en-US" altLang="zh-TW" dirty="0" smtClean="0"/>
              <a:t>)</a:t>
            </a:r>
            <a:r>
              <a:rPr lang="zh-TW" altLang="en-US" dirty="0" smtClean="0"/>
              <a:t>。</a:t>
            </a:r>
            <a:endParaRPr lang="en-US" altLang="zh-TW" dirty="0" smtClean="0"/>
          </a:p>
          <a:p>
            <a:r>
              <a:rPr lang="zh-TW" altLang="en-US" dirty="0"/>
              <a:t>有可能</a:t>
            </a:r>
            <a:r>
              <a:rPr lang="zh-TW" altLang="en-US" dirty="0" smtClean="0"/>
              <a:t>因為在觸碰按鈕時，按鈕被使用者的手指覆蓋，而視覺回饋比較難被注意到。</a:t>
            </a:r>
            <a:endParaRPr lang="en-US" altLang="zh-TW" dirty="0" smtClean="0"/>
          </a:p>
          <a:p>
            <a:r>
              <a:rPr lang="zh-TW" altLang="en-US" dirty="0"/>
              <a:t>但</a:t>
            </a:r>
            <a:r>
              <a:rPr lang="zh-TW" altLang="en-US" dirty="0" smtClean="0"/>
              <a:t>在較大尺寸按鈕</a:t>
            </a:r>
            <a:r>
              <a:rPr lang="en-US" altLang="zh-TW" dirty="0" smtClean="0"/>
              <a:t>(27.5mm)</a:t>
            </a:r>
            <a:r>
              <a:rPr lang="zh-TW" altLang="en-US" dirty="0" smtClean="0"/>
              <a:t>和較大的間距</a:t>
            </a:r>
            <a:r>
              <a:rPr lang="en-US" altLang="zh-TW" dirty="0" smtClean="0"/>
              <a:t>(3mm)</a:t>
            </a:r>
            <a:r>
              <a:rPr lang="zh-TW" altLang="en-US" dirty="0" smtClean="0"/>
              <a:t>時，視覺反饋確實提高了輸入速度。有可能因為尺寸較大，所以較為容易被注意到，進而提高使用時的效率。</a:t>
            </a:r>
            <a:endParaRPr lang="en-US" altLang="zh-TW" dirty="0" smtClean="0"/>
          </a:p>
        </p:txBody>
      </p:sp>
    </p:spTree>
    <p:extLst>
      <p:ext uri="{BB962C8B-B14F-4D97-AF65-F5344CB8AC3E}">
        <p14:creationId xmlns:p14="http://schemas.microsoft.com/office/powerpoint/2010/main" val="19850691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Discussion</a:t>
            </a:r>
            <a:endParaRPr lang="zh-TW" altLang="en-US" dirty="0"/>
          </a:p>
        </p:txBody>
      </p:sp>
      <p:sp>
        <p:nvSpPr>
          <p:cNvPr id="3" name="內容版面配置區 2"/>
          <p:cNvSpPr>
            <a:spLocks noGrp="1"/>
          </p:cNvSpPr>
          <p:nvPr>
            <p:ph idx="1"/>
          </p:nvPr>
        </p:nvSpPr>
        <p:spPr/>
        <p:txBody>
          <a:bodyPr/>
          <a:lstStyle/>
          <a:p>
            <a:r>
              <a:rPr lang="zh-TW" altLang="en-US" dirty="0" smtClean="0"/>
              <a:t>在一般情況下，</a:t>
            </a:r>
            <a:r>
              <a:rPr lang="en-US" altLang="zh-TW" dirty="0" smtClean="0"/>
              <a:t>3</a:t>
            </a:r>
            <a:r>
              <a:rPr lang="zh-TW" altLang="en-US" dirty="0" smtClean="0"/>
              <a:t>種按鈕形狀在準確率和心理負荷量的差異不大，而大多數人較為喜歡方形按鈕</a:t>
            </a:r>
            <a:r>
              <a:rPr lang="en-US" altLang="zh-TW" dirty="0" smtClean="0"/>
              <a:t>(90%)</a:t>
            </a:r>
            <a:r>
              <a:rPr lang="zh-TW" altLang="en-US" dirty="0" smtClean="0"/>
              <a:t>。</a:t>
            </a:r>
            <a:endParaRPr lang="en-US" altLang="zh-TW" dirty="0" smtClean="0"/>
          </a:p>
          <a:p>
            <a:r>
              <a:rPr lang="zh-TW" altLang="en-US" dirty="0" smtClean="0"/>
              <a:t>在此支持假設</a:t>
            </a:r>
            <a:r>
              <a:rPr lang="en-US" altLang="zh-TW" dirty="0" smtClean="0"/>
              <a:t>4</a:t>
            </a:r>
            <a:r>
              <a:rPr lang="zh-TW" altLang="en-US" dirty="0" smtClean="0"/>
              <a:t>，與</a:t>
            </a:r>
            <a:r>
              <a:rPr lang="zh-TW" altLang="en-US" dirty="0"/>
              <a:t>方形按鈕比較後，矩形按鈕會產生不劣性表現</a:t>
            </a:r>
            <a:r>
              <a:rPr lang="en-US" altLang="zh-TW" dirty="0"/>
              <a:t>(non-inferiority performance)</a:t>
            </a:r>
            <a:r>
              <a:rPr lang="zh-TW" altLang="en-US" dirty="0"/>
              <a:t>和心理</a:t>
            </a:r>
            <a:r>
              <a:rPr lang="zh-TW" altLang="en-US" dirty="0" smtClean="0"/>
              <a:t>負荷。</a:t>
            </a:r>
            <a:endParaRPr lang="en-US" altLang="zh-TW" dirty="0" smtClean="0"/>
          </a:p>
          <a:p>
            <a:r>
              <a:rPr lang="zh-TW" altLang="en-US" dirty="0"/>
              <a:t>觸控螢幕可能會受到比例</a:t>
            </a:r>
            <a:r>
              <a:rPr lang="zh-TW" altLang="en-US" dirty="0" smtClean="0"/>
              <a:t>影響</a:t>
            </a:r>
            <a:r>
              <a:rPr lang="zh-TW" altLang="en-US" dirty="0"/>
              <a:t>可</a:t>
            </a:r>
            <a:r>
              <a:rPr lang="zh-TW" altLang="en-US" dirty="0" smtClean="0"/>
              <a:t>觸碰區域和實際觸碰區域以及彼此之間的交互影響</a:t>
            </a:r>
            <a:r>
              <a:rPr lang="en-US" altLang="zh-TW" dirty="0"/>
              <a:t>(Jung and </a:t>
            </a:r>
            <a:r>
              <a:rPr lang="en-US" altLang="zh-TW" dirty="0" err="1"/>
              <a:t>Im</a:t>
            </a:r>
            <a:r>
              <a:rPr lang="en-US" altLang="zh-TW" dirty="0"/>
              <a:t>, 2015</a:t>
            </a:r>
            <a:r>
              <a:rPr lang="en-US" altLang="zh-TW" dirty="0" smtClean="0"/>
              <a:t>)</a:t>
            </a:r>
            <a:r>
              <a:rPr lang="zh-TW" altLang="en-US" dirty="0" smtClean="0"/>
              <a:t>。</a:t>
            </a:r>
            <a:endParaRPr lang="en-US" altLang="zh-TW" dirty="0" smtClean="0"/>
          </a:p>
          <a:p>
            <a:r>
              <a:rPr lang="zh-TW" altLang="en-US" dirty="0"/>
              <a:t>可以將矩形</a:t>
            </a:r>
            <a:r>
              <a:rPr lang="zh-TW" altLang="en-US" dirty="0" smtClean="0"/>
              <a:t>按鈕替換方形按鈕，在有限的觸碰區域設計較大的按鈕，也不會導致速度降低。</a:t>
            </a:r>
            <a:endParaRPr lang="zh-TW" altLang="en-US" dirty="0"/>
          </a:p>
        </p:txBody>
      </p:sp>
    </p:spTree>
    <p:extLst>
      <p:ext uri="{BB962C8B-B14F-4D97-AF65-F5344CB8AC3E}">
        <p14:creationId xmlns:p14="http://schemas.microsoft.com/office/powerpoint/2010/main" val="170804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Discussion</a:t>
            </a:r>
            <a:endParaRPr lang="zh-TW" altLang="en-US" dirty="0"/>
          </a:p>
        </p:txBody>
      </p:sp>
      <p:sp>
        <p:nvSpPr>
          <p:cNvPr id="3" name="內容版面配置區 2"/>
          <p:cNvSpPr>
            <a:spLocks noGrp="1"/>
          </p:cNvSpPr>
          <p:nvPr>
            <p:ph idx="1"/>
          </p:nvPr>
        </p:nvSpPr>
        <p:spPr/>
        <p:txBody>
          <a:bodyPr/>
          <a:lstStyle/>
          <a:p>
            <a:r>
              <a:rPr lang="zh-TW" altLang="en-US" dirty="0" smtClean="0"/>
              <a:t>對於使用者體驗的重要性，如</a:t>
            </a:r>
            <a:r>
              <a:rPr lang="en-US" altLang="zh-TW" dirty="0" smtClean="0"/>
              <a:t>:</a:t>
            </a:r>
            <a:r>
              <a:rPr lang="zh-TW" altLang="en-US" dirty="0" smtClean="0"/>
              <a:t>主觀感受和偏好，其交互作用越來越被接受和應用</a:t>
            </a:r>
            <a:r>
              <a:rPr lang="en-US" altLang="zh-TW" dirty="0"/>
              <a:t>(</a:t>
            </a:r>
            <a:r>
              <a:rPr lang="en-US" altLang="zh-TW" dirty="0" err="1"/>
              <a:t>Hassenzahl</a:t>
            </a:r>
            <a:r>
              <a:rPr lang="en-US" altLang="zh-TW" dirty="0"/>
              <a:t>, </a:t>
            </a:r>
            <a:r>
              <a:rPr lang="en-US" altLang="zh-TW" dirty="0" smtClean="0"/>
              <a:t>2013;Lallemand </a:t>
            </a:r>
            <a:r>
              <a:rPr lang="en-US" altLang="zh-TW" dirty="0"/>
              <a:t>et al., 2015</a:t>
            </a:r>
            <a:r>
              <a:rPr lang="en-US" altLang="zh-TW" dirty="0" smtClean="0"/>
              <a:t>)</a:t>
            </a:r>
            <a:r>
              <a:rPr lang="zh-TW" altLang="en-US" dirty="0" smtClean="0"/>
              <a:t>。</a:t>
            </a:r>
            <a:endParaRPr lang="en-US" altLang="zh-TW" dirty="0" smtClean="0"/>
          </a:p>
          <a:p>
            <a:r>
              <a:rPr lang="zh-TW" altLang="en-US" dirty="0" smtClean="0"/>
              <a:t>本研究發現，大多數使用者偏好按鈕為方形和大小為</a:t>
            </a:r>
            <a:r>
              <a:rPr lang="en-US" altLang="zh-TW" dirty="0" smtClean="0"/>
              <a:t>17.5mm</a:t>
            </a:r>
            <a:r>
              <a:rPr lang="zh-TW" altLang="en-US" dirty="0" smtClean="0"/>
              <a:t>的按鈕設計，其設計能表現出較好使用性能。</a:t>
            </a:r>
            <a:endParaRPr lang="en-US" altLang="zh-TW" dirty="0" smtClean="0"/>
          </a:p>
          <a:p>
            <a:r>
              <a:rPr lang="zh-TW" altLang="en-US" dirty="0"/>
              <a:t>此發現</a:t>
            </a:r>
            <a:r>
              <a:rPr lang="zh-TW" altLang="en-US" dirty="0" smtClean="0"/>
              <a:t>支持假設</a:t>
            </a:r>
            <a:r>
              <a:rPr lang="en-US" altLang="zh-TW" dirty="0" smtClean="0"/>
              <a:t>5</a:t>
            </a:r>
            <a:r>
              <a:rPr lang="zh-TW" altLang="en-US" dirty="0" smtClean="0"/>
              <a:t>和與先前的研究一致</a:t>
            </a:r>
            <a:r>
              <a:rPr lang="fr-FR" altLang="zh-TW" dirty="0" smtClean="0"/>
              <a:t>(</a:t>
            </a:r>
            <a:r>
              <a:rPr lang="fr-FR" altLang="zh-TW" dirty="0"/>
              <a:t>Chen et al., </a:t>
            </a:r>
            <a:r>
              <a:rPr lang="fr-FR" altLang="zh-TW" dirty="0" smtClean="0"/>
              <a:t>2013;Chourasia </a:t>
            </a:r>
            <a:r>
              <a:rPr lang="fr-FR" altLang="zh-TW" dirty="0"/>
              <a:t>et al., 2013; Colle and Hiszem, 2004</a:t>
            </a:r>
            <a:r>
              <a:rPr lang="fr-FR" altLang="zh-TW" dirty="0" smtClean="0"/>
              <a:t>)</a:t>
            </a:r>
            <a:r>
              <a:rPr lang="zh-TW" altLang="en-US" dirty="0" smtClean="0"/>
              <a:t>。</a:t>
            </a:r>
            <a:endParaRPr lang="en-US" altLang="zh-TW" dirty="0" smtClean="0"/>
          </a:p>
          <a:p>
            <a:r>
              <a:rPr lang="zh-TW" altLang="en-US" dirty="0"/>
              <a:t>使用者偏好度很重要，因為使用者</a:t>
            </a:r>
            <a:r>
              <a:rPr lang="zh-TW" altLang="en-US" dirty="0" smtClean="0"/>
              <a:t>可以決定對於觸控螢幕設備主觀使用上的感知與偏好</a:t>
            </a:r>
            <a:r>
              <a:rPr lang="en-US" altLang="zh-TW" dirty="0"/>
              <a:t>(</a:t>
            </a:r>
            <a:r>
              <a:rPr lang="en-US" altLang="zh-TW" dirty="0" err="1"/>
              <a:t>Hassenzahl</a:t>
            </a:r>
            <a:r>
              <a:rPr lang="en-US" altLang="zh-TW" dirty="0"/>
              <a:t>, 2013)</a:t>
            </a:r>
            <a:r>
              <a:rPr lang="zh-TW" altLang="en-US" dirty="0" smtClean="0"/>
              <a:t>。</a:t>
            </a:r>
            <a:endParaRPr lang="en-US" altLang="zh-TW" dirty="0" smtClean="0"/>
          </a:p>
          <a:p>
            <a:endParaRPr lang="zh-TW" altLang="en-US" dirty="0"/>
          </a:p>
        </p:txBody>
      </p:sp>
    </p:spTree>
    <p:extLst>
      <p:ext uri="{BB962C8B-B14F-4D97-AF65-F5344CB8AC3E}">
        <p14:creationId xmlns:p14="http://schemas.microsoft.com/office/powerpoint/2010/main" val="28263733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Conclusions</a:t>
            </a:r>
            <a:endParaRPr lang="zh-TW" altLang="en-US" dirty="0"/>
          </a:p>
        </p:txBody>
      </p:sp>
      <p:sp>
        <p:nvSpPr>
          <p:cNvPr id="3" name="內容版面配置區 2"/>
          <p:cNvSpPr>
            <a:spLocks noGrp="1"/>
          </p:cNvSpPr>
          <p:nvPr>
            <p:ph idx="1"/>
          </p:nvPr>
        </p:nvSpPr>
        <p:spPr/>
        <p:txBody>
          <a:bodyPr/>
          <a:lstStyle/>
          <a:p>
            <a:r>
              <a:rPr lang="zh-TW" altLang="en-US" dirty="0" smtClean="0"/>
              <a:t>按鈕大小、間距和形狀對於觸控螢幕的性能方面有明顯的影響。</a:t>
            </a:r>
            <a:endParaRPr lang="en-US" altLang="zh-TW" dirty="0" smtClean="0"/>
          </a:p>
          <a:p>
            <a:r>
              <a:rPr lang="zh-TW" altLang="en-US" dirty="0" smtClean="0"/>
              <a:t>使用者</a:t>
            </a:r>
            <a:r>
              <a:rPr lang="zh-TW" altLang="en-US" dirty="0"/>
              <a:t>在</a:t>
            </a:r>
            <a:r>
              <a:rPr lang="zh-TW" altLang="en-US" dirty="0" smtClean="0"/>
              <a:t>使用中大尺寸的按鈕時表現較佳。</a:t>
            </a:r>
            <a:endParaRPr lang="en-US" altLang="zh-TW" dirty="0" smtClean="0"/>
          </a:p>
          <a:p>
            <a:r>
              <a:rPr lang="zh-TW" altLang="en-US" dirty="0"/>
              <a:t>按鈕間距</a:t>
            </a:r>
            <a:r>
              <a:rPr lang="zh-TW" altLang="en-US" dirty="0" smtClean="0"/>
              <a:t>在數字和單字任務中的影響不同。</a:t>
            </a:r>
            <a:endParaRPr lang="en-US" altLang="zh-TW" dirty="0" smtClean="0"/>
          </a:p>
          <a:p>
            <a:r>
              <a:rPr lang="zh-TW" altLang="en-US" dirty="0"/>
              <a:t>各種形狀的心理負荷</a:t>
            </a:r>
            <a:r>
              <a:rPr lang="zh-TW" altLang="en-US" dirty="0" smtClean="0"/>
              <a:t>量無明顯差異。</a:t>
            </a:r>
            <a:endParaRPr lang="zh-TW" altLang="en-US" dirty="0"/>
          </a:p>
        </p:txBody>
      </p:sp>
    </p:spTree>
    <p:extLst>
      <p:ext uri="{BB962C8B-B14F-4D97-AF65-F5344CB8AC3E}">
        <p14:creationId xmlns:p14="http://schemas.microsoft.com/office/powerpoint/2010/main" val="1699464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zh-TW" altLang="en-US" dirty="0" smtClean="0"/>
              <a:t>目前最佳的觸控螢幕設計的結果仍然很複雜，以部分國際標準為例</a:t>
            </a:r>
            <a:r>
              <a:rPr lang="en-US" altLang="zh-TW" dirty="0" smtClean="0"/>
              <a:t>:</a:t>
            </a:r>
          </a:p>
          <a:p>
            <a:pPr lvl="1"/>
            <a:r>
              <a:rPr lang="en-US" altLang="zh-TW" dirty="0" smtClean="0"/>
              <a:t>ANSI/HFES 100-2007</a:t>
            </a:r>
            <a:r>
              <a:rPr lang="zh-TW" altLang="en-US" dirty="0" smtClean="0"/>
              <a:t>建議的</a:t>
            </a:r>
            <a:r>
              <a:rPr lang="en-US" altLang="zh-TW" dirty="0" smtClean="0"/>
              <a:t>9.5mm</a:t>
            </a:r>
            <a:r>
              <a:rPr lang="zh-TW" altLang="en-US" dirty="0" smtClean="0"/>
              <a:t>按鈕尺寸和</a:t>
            </a:r>
            <a:r>
              <a:rPr lang="en-US" altLang="zh-TW" dirty="0" smtClean="0"/>
              <a:t>3.2mm</a:t>
            </a:r>
            <a:r>
              <a:rPr lang="zh-TW" altLang="en-US" dirty="0" smtClean="0"/>
              <a:t>間隙</a:t>
            </a:r>
            <a:r>
              <a:rPr lang="en-US" altLang="zh-TW" dirty="0" smtClean="0"/>
              <a:t>(Human Factors and</a:t>
            </a:r>
            <a:r>
              <a:rPr lang="zh-TW" altLang="en-US" dirty="0" smtClean="0"/>
              <a:t> </a:t>
            </a:r>
            <a:r>
              <a:rPr lang="en-US" altLang="zh-TW" dirty="0" smtClean="0"/>
              <a:t>Ergonomics Society, 2007)</a:t>
            </a:r>
            <a:r>
              <a:rPr lang="zh-TW" altLang="en-US" dirty="0" smtClean="0"/>
              <a:t>。</a:t>
            </a:r>
            <a:endParaRPr lang="en-US" altLang="zh-TW" dirty="0" smtClean="0"/>
          </a:p>
          <a:p>
            <a:pPr lvl="1"/>
            <a:r>
              <a:rPr lang="zh-TW" altLang="en-US" dirty="0"/>
              <a:t>以</a:t>
            </a:r>
            <a:r>
              <a:rPr lang="zh-TW" altLang="en-US" dirty="0" smtClean="0"/>
              <a:t>第</a:t>
            </a:r>
            <a:r>
              <a:rPr lang="en-US" altLang="zh-TW" dirty="0" smtClean="0"/>
              <a:t>95</a:t>
            </a:r>
            <a:r>
              <a:rPr lang="zh-TW" altLang="en-US" dirty="0" smtClean="0"/>
              <a:t>百分位男性的指關節尺寸作為</a:t>
            </a:r>
            <a:r>
              <a:rPr lang="en-US" altLang="zh-TW" dirty="0" smtClean="0"/>
              <a:t>ISO 9241-9</a:t>
            </a:r>
            <a:r>
              <a:rPr lang="zh-TW" altLang="en-US" dirty="0" smtClean="0"/>
              <a:t>建議最小按鈕尺寸</a:t>
            </a:r>
            <a:r>
              <a:rPr lang="en-US" altLang="zh-TW" dirty="0" smtClean="0"/>
              <a:t>(Greiner, 1991)</a:t>
            </a:r>
            <a:r>
              <a:rPr lang="zh-TW" altLang="en-US" dirty="0" smtClean="0"/>
              <a:t>。</a:t>
            </a:r>
            <a:endParaRPr lang="en-US" altLang="zh-TW" dirty="0" smtClean="0"/>
          </a:p>
          <a:p>
            <a:pPr lvl="1"/>
            <a:endParaRPr lang="en-US" altLang="zh-TW" dirty="0" smtClean="0"/>
          </a:p>
          <a:p>
            <a:r>
              <a:rPr lang="zh-TW" altLang="en-US" dirty="0" smtClean="0"/>
              <a:t>本研究主要探討按鈕大小、間距、形狀和視覺回饋對於使用者對觸控螢幕的性能和感知的影響。</a:t>
            </a:r>
            <a:endParaRPr lang="en-US" altLang="zh-TW" dirty="0" smtClean="0"/>
          </a:p>
          <a:p>
            <a:endParaRPr lang="en-US" altLang="zh-TW" dirty="0" smtClean="0"/>
          </a:p>
        </p:txBody>
      </p:sp>
    </p:spTree>
    <p:extLst>
      <p:ext uri="{BB962C8B-B14F-4D97-AF65-F5344CB8AC3E}">
        <p14:creationId xmlns:p14="http://schemas.microsoft.com/office/powerpoint/2010/main" val="782927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Introduction-</a:t>
            </a:r>
            <a:r>
              <a:rPr lang="zh-TW" altLang="en-US" dirty="0" smtClean="0"/>
              <a:t> </a:t>
            </a:r>
            <a:r>
              <a:rPr lang="en-US" altLang="zh-TW" dirty="0" smtClean="0"/>
              <a:t>Button size and spacing</a:t>
            </a:r>
            <a:endParaRPr lang="zh-TW" altLang="en-US" dirty="0"/>
          </a:p>
        </p:txBody>
      </p:sp>
      <p:sp>
        <p:nvSpPr>
          <p:cNvPr id="3" name="內容版面配置區 2"/>
          <p:cNvSpPr>
            <a:spLocks noGrp="1"/>
          </p:cNvSpPr>
          <p:nvPr>
            <p:ph idx="1"/>
          </p:nvPr>
        </p:nvSpPr>
        <p:spPr/>
        <p:txBody>
          <a:bodyPr>
            <a:normAutofit/>
          </a:bodyPr>
          <a:lstStyle/>
          <a:p>
            <a:r>
              <a:rPr lang="zh-TW" altLang="en-US" dirty="0" smtClean="0"/>
              <a:t>有人認為觸控螢幕有較大按鈕尺寸能有更好的性能</a:t>
            </a:r>
            <a:r>
              <a:rPr lang="en-US" altLang="zh-TW" dirty="0" smtClean="0"/>
              <a:t>(Beaton and </a:t>
            </a:r>
            <a:r>
              <a:rPr lang="en-US" altLang="zh-TW" dirty="0" err="1" smtClean="0"/>
              <a:t>Welman</a:t>
            </a:r>
            <a:r>
              <a:rPr lang="en-US" altLang="zh-TW" dirty="0" smtClean="0"/>
              <a:t>, 1985;Beringer, 1990; Hara et al., 2015; Martin, 1988; Wilson and Liu,1995)</a:t>
            </a:r>
            <a:r>
              <a:rPr lang="zh-TW" altLang="en-US" dirty="0" smtClean="0"/>
              <a:t>。</a:t>
            </a:r>
            <a:endParaRPr lang="en-US" altLang="zh-TW" dirty="0" smtClean="0"/>
          </a:p>
          <a:p>
            <a:r>
              <a:rPr lang="zh-TW" altLang="en-US" dirty="0" smtClean="0"/>
              <a:t>按鈕的尺寸遞增，殘疾人士的使用表現也隨之提高</a:t>
            </a:r>
            <a:r>
              <a:rPr lang="en-US" altLang="zh-TW" dirty="0"/>
              <a:t>(</a:t>
            </a:r>
            <a:r>
              <a:rPr lang="en-US" altLang="zh-TW" dirty="0" smtClean="0"/>
              <a:t>Chen et al.</a:t>
            </a:r>
            <a:r>
              <a:rPr lang="en-US" altLang="zh-TW" dirty="0" smtClean="0"/>
              <a:t> ,</a:t>
            </a:r>
            <a:r>
              <a:rPr lang="en-US" altLang="zh-TW" dirty="0" smtClean="0"/>
              <a:t> 2013)</a:t>
            </a:r>
            <a:r>
              <a:rPr lang="zh-TW" altLang="en-US" dirty="0" smtClean="0"/>
              <a:t>。</a:t>
            </a:r>
            <a:endParaRPr lang="en-US" altLang="zh-TW" dirty="0" smtClean="0"/>
          </a:p>
          <a:p>
            <a:r>
              <a:rPr lang="zh-TW" altLang="en-US" dirty="0"/>
              <a:t>使用時呈現的姿勢會影響使用者</a:t>
            </a:r>
            <a:r>
              <a:rPr lang="zh-TW" altLang="en-US" dirty="0" smtClean="0"/>
              <a:t>在進行</a:t>
            </a:r>
            <a:r>
              <a:rPr lang="zh-TW" altLang="en-US" dirty="0"/>
              <a:t>輸入任務時的</a:t>
            </a:r>
            <a:r>
              <a:rPr lang="zh-TW" altLang="en-US" dirty="0" smtClean="0"/>
              <a:t>表現</a:t>
            </a:r>
            <a:r>
              <a:rPr lang="en-US" altLang="zh-TW" dirty="0" smtClean="0"/>
              <a:t>(</a:t>
            </a:r>
            <a:r>
              <a:rPr lang="en-US" altLang="zh-TW" dirty="0" err="1" smtClean="0"/>
              <a:t>Chourasia</a:t>
            </a:r>
            <a:r>
              <a:rPr lang="en-US" altLang="zh-TW" dirty="0" smtClean="0"/>
              <a:t> et al., 2013)</a:t>
            </a:r>
            <a:r>
              <a:rPr lang="zh-TW" altLang="en-US" dirty="0" smtClean="0"/>
              <a:t>。</a:t>
            </a:r>
            <a:endParaRPr lang="en-US" altLang="zh-TW" dirty="0" smtClean="0"/>
          </a:p>
          <a:p>
            <a:r>
              <a:rPr lang="zh-TW" altLang="en-US" dirty="0" smtClean="0"/>
              <a:t>按鈕間距對觸控螢幕沒有影響，且使用者偏好較大的按鈕</a:t>
            </a:r>
            <a:r>
              <a:rPr lang="en-US" altLang="zh-TW" dirty="0" smtClean="0"/>
              <a:t>(</a:t>
            </a:r>
            <a:r>
              <a:rPr lang="en-US" altLang="zh-TW" dirty="0" err="1" smtClean="0"/>
              <a:t>WhileChen</a:t>
            </a:r>
            <a:r>
              <a:rPr lang="en-US" altLang="zh-TW" dirty="0" smtClean="0"/>
              <a:t> et al., 2013 and </a:t>
            </a:r>
            <a:r>
              <a:rPr lang="en-US" altLang="zh-TW" dirty="0" err="1" smtClean="0"/>
              <a:t>Chourasia</a:t>
            </a:r>
            <a:r>
              <a:rPr lang="en-US" altLang="zh-TW" dirty="0" smtClean="0"/>
              <a:t> et al., 2013)</a:t>
            </a:r>
            <a:r>
              <a:rPr lang="zh-TW" altLang="en-US" dirty="0" smtClean="0"/>
              <a:t>。</a:t>
            </a:r>
            <a:endParaRPr lang="en-US" altLang="zh-TW" dirty="0" smtClean="0"/>
          </a:p>
          <a:p>
            <a:r>
              <a:rPr lang="zh-TW" altLang="en-US" dirty="0" smtClean="0"/>
              <a:t>因為現實情況而受到限制，螢幕大小與按鈕大小、間距彼此折衷得到最佳情況。</a:t>
            </a:r>
            <a:endParaRPr lang="en-US" altLang="zh-TW" dirty="0" smtClean="0"/>
          </a:p>
          <a:p>
            <a:endParaRPr lang="en-US" altLang="zh-TW" dirty="0" smtClean="0"/>
          </a:p>
          <a:p>
            <a:endParaRPr lang="en-US" altLang="zh-TW" dirty="0" smtClean="0"/>
          </a:p>
        </p:txBody>
      </p:sp>
    </p:spTree>
    <p:extLst>
      <p:ext uri="{BB962C8B-B14F-4D97-AF65-F5344CB8AC3E}">
        <p14:creationId xmlns:p14="http://schemas.microsoft.com/office/powerpoint/2010/main" val="2459885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r>
              <a:rPr lang="zh-TW" altLang="en-US" dirty="0" smtClean="0"/>
              <a:t> </a:t>
            </a:r>
            <a:r>
              <a:rPr lang="en-US" altLang="zh-TW" dirty="0" smtClean="0"/>
              <a:t>Visual feedback</a:t>
            </a:r>
            <a:endParaRPr lang="zh-TW" altLang="en-US" dirty="0"/>
          </a:p>
        </p:txBody>
      </p:sp>
      <p:sp>
        <p:nvSpPr>
          <p:cNvPr id="3" name="內容版面配置區 2"/>
          <p:cNvSpPr>
            <a:spLocks noGrp="1"/>
          </p:cNvSpPr>
          <p:nvPr>
            <p:ph idx="1"/>
          </p:nvPr>
        </p:nvSpPr>
        <p:spPr/>
        <p:txBody>
          <a:bodyPr>
            <a:normAutofit/>
          </a:bodyPr>
          <a:lstStyle/>
          <a:p>
            <a:r>
              <a:rPr lang="zh-TW" altLang="en-US" dirty="0" smtClean="0"/>
              <a:t>提供回饋有助於使用者判斷輸入是否已被機器辨別</a:t>
            </a:r>
            <a:r>
              <a:rPr lang="en-US" altLang="zh-TW" dirty="0" smtClean="0"/>
              <a:t>(Duarte et al., 2013; Meyer et al., 1990)</a:t>
            </a:r>
            <a:r>
              <a:rPr lang="zh-TW" altLang="en-US" dirty="0" smtClean="0"/>
              <a:t>。</a:t>
            </a:r>
            <a:endParaRPr lang="en-US" altLang="zh-TW" dirty="0" smtClean="0"/>
          </a:p>
          <a:p>
            <a:r>
              <a:rPr lang="zh-TW" altLang="en-US" dirty="0"/>
              <a:t>在各類型的回饋</a:t>
            </a:r>
            <a:r>
              <a:rPr lang="zh-TW" altLang="en-US" dirty="0" smtClean="0"/>
              <a:t>之中</a:t>
            </a:r>
            <a:r>
              <a:rPr lang="en-US" altLang="zh-TW" dirty="0" smtClean="0"/>
              <a:t>(</a:t>
            </a:r>
            <a:r>
              <a:rPr lang="zh-TW" altLang="en-US" dirty="0" smtClean="0"/>
              <a:t>視覺、聽覺、觸覺</a:t>
            </a:r>
            <a:r>
              <a:rPr lang="en-US" altLang="zh-TW" dirty="0" smtClean="0"/>
              <a:t>)</a:t>
            </a:r>
            <a:r>
              <a:rPr lang="zh-TW" altLang="en-US" dirty="0" smtClean="0"/>
              <a:t>，主要被廣泛應用的是</a:t>
            </a:r>
            <a:r>
              <a:rPr lang="zh-TW" altLang="en-US" dirty="0" smtClean="0"/>
              <a:t>視覺回饋</a:t>
            </a:r>
            <a:r>
              <a:rPr lang="da-DK" altLang="zh-TW" dirty="0" smtClean="0"/>
              <a:t>(Park et al., 2015; Pitts et al., 2012)</a:t>
            </a:r>
            <a:r>
              <a:rPr lang="zh-TW" altLang="en-US" dirty="0" smtClean="0"/>
              <a:t>。</a:t>
            </a:r>
            <a:endParaRPr lang="en-US" altLang="zh-TW" dirty="0"/>
          </a:p>
          <a:p>
            <a:r>
              <a:rPr lang="zh-TW" altLang="en-US" dirty="0" smtClean="0"/>
              <a:t>視覺回饋能有效地改進觸控螢幕的性能</a:t>
            </a:r>
            <a:r>
              <a:rPr lang="da-DK" altLang="zh-TW" dirty="0" smtClean="0"/>
              <a:t>(Lee et al., 2009;Lee and Spence, 2008; Park et al., 2015; Pitts et al., 2012)</a:t>
            </a:r>
            <a:r>
              <a:rPr lang="zh-TW" altLang="en-US" dirty="0" smtClean="0"/>
              <a:t>。</a:t>
            </a:r>
            <a:endParaRPr lang="en-US" altLang="zh-TW" dirty="0" smtClean="0"/>
          </a:p>
          <a:p>
            <a:endParaRPr lang="zh-TW" altLang="en-US" dirty="0"/>
          </a:p>
        </p:txBody>
      </p:sp>
    </p:spTree>
    <p:extLst>
      <p:ext uri="{BB962C8B-B14F-4D97-AF65-F5344CB8AC3E}">
        <p14:creationId xmlns:p14="http://schemas.microsoft.com/office/powerpoint/2010/main" val="1552049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r>
              <a:rPr lang="zh-TW" altLang="en-US" dirty="0" smtClean="0"/>
              <a:t> </a:t>
            </a:r>
            <a:r>
              <a:rPr lang="en-US" altLang="zh-TW" dirty="0" smtClean="0"/>
              <a:t>Button shape</a:t>
            </a:r>
            <a:endParaRPr lang="zh-TW" altLang="en-US" dirty="0"/>
          </a:p>
        </p:txBody>
      </p:sp>
      <p:sp>
        <p:nvSpPr>
          <p:cNvPr id="3" name="內容版面配置區 2"/>
          <p:cNvSpPr>
            <a:spLocks noGrp="1"/>
          </p:cNvSpPr>
          <p:nvPr>
            <p:ph idx="1"/>
          </p:nvPr>
        </p:nvSpPr>
        <p:spPr/>
        <p:txBody>
          <a:bodyPr/>
          <a:lstStyle/>
          <a:p>
            <a:r>
              <a:rPr lang="zh-TW" altLang="en-US" dirty="0" smtClean="0"/>
              <a:t>大多數的研究只針對方形的按鈕形狀</a:t>
            </a:r>
            <a:r>
              <a:rPr lang="en-US" altLang="zh-TW" dirty="0" smtClean="0"/>
              <a:t>(Chen et al.,2013; </a:t>
            </a:r>
            <a:r>
              <a:rPr lang="en-US" altLang="zh-TW" dirty="0" err="1" smtClean="0"/>
              <a:t>Chourasia</a:t>
            </a:r>
            <a:r>
              <a:rPr lang="en-US" altLang="zh-TW" dirty="0" smtClean="0"/>
              <a:t> et al., 2013; </a:t>
            </a:r>
            <a:r>
              <a:rPr lang="en-US" altLang="zh-TW" dirty="0" err="1" smtClean="0"/>
              <a:t>Colle</a:t>
            </a:r>
            <a:r>
              <a:rPr lang="en-US" altLang="zh-TW" dirty="0" smtClean="0"/>
              <a:t> and </a:t>
            </a:r>
            <a:r>
              <a:rPr lang="en-US" altLang="zh-TW" dirty="0" err="1" smtClean="0"/>
              <a:t>Hiszem</a:t>
            </a:r>
            <a:r>
              <a:rPr lang="en-US" altLang="zh-TW" dirty="0" smtClean="0"/>
              <a:t>, 2004; Jin et al.,2007; Pitts et al., 2012)</a:t>
            </a:r>
            <a:r>
              <a:rPr lang="zh-TW" altLang="en-US" dirty="0" smtClean="0"/>
              <a:t>。</a:t>
            </a:r>
            <a:endParaRPr lang="en-US" altLang="zh-TW" dirty="0" smtClean="0"/>
          </a:p>
          <a:p>
            <a:r>
              <a:rPr lang="zh-TW" altLang="en-US" dirty="0"/>
              <a:t>在個人和公共的</a:t>
            </a:r>
            <a:r>
              <a:rPr lang="zh-TW" altLang="en-US" dirty="0" smtClean="0"/>
              <a:t>觸控螢幕</a:t>
            </a:r>
            <a:r>
              <a:rPr lang="zh-TW" altLang="en-US" dirty="0"/>
              <a:t>設備中</a:t>
            </a:r>
            <a:r>
              <a:rPr lang="zh-TW" altLang="en-US" dirty="0" smtClean="0"/>
              <a:t>，矩形按鈕相對於方形按鈕</a:t>
            </a:r>
            <a:r>
              <a:rPr lang="en-US" altLang="zh-TW" dirty="0" smtClean="0"/>
              <a:t>(</a:t>
            </a:r>
            <a:r>
              <a:rPr lang="zh-TW" altLang="en-US" dirty="0" smtClean="0"/>
              <a:t>相同長度</a:t>
            </a:r>
            <a:r>
              <a:rPr lang="en-US" altLang="zh-TW" dirty="0" smtClean="0"/>
              <a:t>)</a:t>
            </a:r>
            <a:r>
              <a:rPr lang="zh-TW" altLang="en-US" dirty="0" smtClean="0"/>
              <a:t>有使用較少空間的優勢。</a:t>
            </a:r>
            <a:endParaRPr lang="en-US" altLang="zh-TW" dirty="0" smtClean="0"/>
          </a:p>
          <a:p>
            <a:endParaRPr lang="en-US" altLang="zh-TW" dirty="0" smtClean="0"/>
          </a:p>
        </p:txBody>
      </p:sp>
    </p:spTree>
    <p:extLst>
      <p:ext uri="{BB962C8B-B14F-4D97-AF65-F5344CB8AC3E}">
        <p14:creationId xmlns:p14="http://schemas.microsoft.com/office/powerpoint/2010/main" val="2139279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r>
              <a:rPr lang="zh-TW" altLang="en-US" dirty="0" smtClean="0"/>
              <a:t> </a:t>
            </a:r>
            <a:r>
              <a:rPr lang="en-US" altLang="zh-TW" dirty="0" smtClean="0"/>
              <a:t>Study hypotheses</a:t>
            </a:r>
            <a:endParaRPr lang="zh-TW" altLang="en-US" dirty="0"/>
          </a:p>
        </p:txBody>
      </p:sp>
      <p:sp>
        <p:nvSpPr>
          <p:cNvPr id="3" name="內容版面配置區 2"/>
          <p:cNvSpPr>
            <a:spLocks noGrp="1"/>
          </p:cNvSpPr>
          <p:nvPr>
            <p:ph idx="1"/>
          </p:nvPr>
        </p:nvSpPr>
        <p:spPr/>
        <p:txBody>
          <a:bodyPr>
            <a:normAutofit/>
          </a:bodyPr>
          <a:lstStyle/>
          <a:p>
            <a:r>
              <a:rPr lang="zh-TW" altLang="en-US" dirty="0" smtClean="0"/>
              <a:t>本研究針對按鈕大小、間距、形狀和視覺回饋對於觸控螢幕的性能和在進行輸入行為時的感知影響。</a:t>
            </a:r>
            <a:endParaRPr lang="en-US" altLang="zh-TW" dirty="0" smtClean="0"/>
          </a:p>
          <a:p>
            <a:r>
              <a:rPr lang="zh-TW" altLang="en-US" dirty="0" smtClean="0"/>
              <a:t>假設</a:t>
            </a:r>
            <a:r>
              <a:rPr lang="en-US" altLang="zh-TW" dirty="0" smtClean="0"/>
              <a:t>1:</a:t>
            </a:r>
            <a:r>
              <a:rPr lang="zh-TW" altLang="en-US" dirty="0" smtClean="0"/>
              <a:t>中大尺寸的按鈕</a:t>
            </a:r>
            <a:r>
              <a:rPr lang="en-US" altLang="zh-TW" dirty="0" smtClean="0"/>
              <a:t>(17.5mm</a:t>
            </a:r>
            <a:r>
              <a:rPr lang="zh-TW" altLang="en-US" dirty="0" smtClean="0"/>
              <a:t>以上</a:t>
            </a:r>
            <a:r>
              <a:rPr lang="en-US" altLang="zh-TW" dirty="0" smtClean="0"/>
              <a:t>)</a:t>
            </a:r>
            <a:r>
              <a:rPr lang="zh-TW" altLang="en-US" dirty="0" smtClean="0"/>
              <a:t>相較於小尺寸按鈕有更好的使用性能。</a:t>
            </a:r>
            <a:endParaRPr lang="en-US" altLang="zh-TW" dirty="0" smtClean="0"/>
          </a:p>
          <a:p>
            <a:r>
              <a:rPr lang="zh-TW" altLang="en-US" dirty="0"/>
              <a:t>假設</a:t>
            </a:r>
            <a:r>
              <a:rPr lang="en-US" altLang="zh-TW" dirty="0"/>
              <a:t>2</a:t>
            </a:r>
            <a:r>
              <a:rPr lang="en-US" altLang="zh-TW" dirty="0" smtClean="0"/>
              <a:t>:</a:t>
            </a:r>
            <a:r>
              <a:rPr lang="zh-TW" altLang="en-US" dirty="0" smtClean="0"/>
              <a:t>按鈕</a:t>
            </a:r>
            <a:r>
              <a:rPr lang="zh-TW" altLang="en-US" dirty="0" smtClean="0"/>
              <a:t>有間距時會比沒有間距的時候有較好的使用性能。</a:t>
            </a:r>
            <a:endParaRPr lang="en-US" altLang="zh-TW" dirty="0" smtClean="0"/>
          </a:p>
          <a:p>
            <a:r>
              <a:rPr lang="zh-TW" altLang="en-US" dirty="0"/>
              <a:t>假設</a:t>
            </a:r>
            <a:r>
              <a:rPr lang="en-US" altLang="zh-TW" dirty="0"/>
              <a:t>3</a:t>
            </a:r>
            <a:r>
              <a:rPr lang="en-US" altLang="zh-TW" dirty="0" smtClean="0"/>
              <a:t>:</a:t>
            </a:r>
            <a:r>
              <a:rPr lang="zh-TW" altLang="en-US" dirty="0" smtClean="0"/>
              <a:t>有視覺回饋對於視覺回饋會有好的影響。</a:t>
            </a:r>
            <a:endParaRPr lang="en-US" altLang="zh-TW" dirty="0" smtClean="0"/>
          </a:p>
          <a:p>
            <a:r>
              <a:rPr lang="zh-TW" altLang="en-US" dirty="0"/>
              <a:t>假設</a:t>
            </a:r>
            <a:r>
              <a:rPr lang="en-US" altLang="zh-TW" dirty="0"/>
              <a:t>4</a:t>
            </a:r>
            <a:r>
              <a:rPr lang="en-US" altLang="zh-TW" dirty="0" smtClean="0"/>
              <a:t>:</a:t>
            </a:r>
            <a:r>
              <a:rPr lang="zh-TW" altLang="en-US" dirty="0" smtClean="0"/>
              <a:t>與方形按鈕比較後，矩形按鈕會產生不劣性表現</a:t>
            </a:r>
            <a:r>
              <a:rPr lang="en-US" altLang="zh-TW" dirty="0" smtClean="0"/>
              <a:t>(non-inferiority performance)</a:t>
            </a:r>
            <a:r>
              <a:rPr lang="zh-TW" altLang="en-US" dirty="0" smtClean="0"/>
              <a:t>和心理負荷。</a:t>
            </a:r>
            <a:endParaRPr lang="en-US" altLang="zh-TW" dirty="0" smtClean="0"/>
          </a:p>
          <a:p>
            <a:r>
              <a:rPr lang="zh-TW" altLang="en-US" dirty="0" smtClean="0"/>
              <a:t>假設</a:t>
            </a:r>
            <a:r>
              <a:rPr lang="en-US" altLang="zh-TW" dirty="0" smtClean="0"/>
              <a:t>5:</a:t>
            </a:r>
            <a:r>
              <a:rPr lang="zh-TW" altLang="en-US" dirty="0" smtClean="0"/>
              <a:t>使用者會因喜歡的按鈕設計，而有更好的使用性能表現。</a:t>
            </a:r>
            <a:endParaRPr lang="zh-TW" altLang="en-US" dirty="0"/>
          </a:p>
        </p:txBody>
      </p:sp>
    </p:spTree>
    <p:extLst>
      <p:ext uri="{BB962C8B-B14F-4D97-AF65-F5344CB8AC3E}">
        <p14:creationId xmlns:p14="http://schemas.microsoft.com/office/powerpoint/2010/main" val="2991657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Methods</a:t>
            </a:r>
            <a:endParaRPr lang="zh-TW" altLang="en-US" dirty="0"/>
          </a:p>
        </p:txBody>
      </p:sp>
      <p:sp>
        <p:nvSpPr>
          <p:cNvPr id="3" name="內容版面配置區 2"/>
          <p:cNvSpPr>
            <a:spLocks noGrp="1"/>
          </p:cNvSpPr>
          <p:nvPr>
            <p:ph idx="1"/>
          </p:nvPr>
        </p:nvSpPr>
        <p:spPr/>
        <p:txBody>
          <a:bodyPr>
            <a:normAutofit/>
          </a:bodyPr>
          <a:lstStyle/>
          <a:p>
            <a:r>
              <a:rPr lang="zh-TW" altLang="en-US" dirty="0" smtClean="0"/>
              <a:t>本研究採用了</a:t>
            </a:r>
            <a:r>
              <a:rPr lang="en-US" altLang="zh-TW" dirty="0" smtClean="0"/>
              <a:t>4</a:t>
            </a:r>
            <a:r>
              <a:rPr lang="zh-TW" altLang="en-US" dirty="0" smtClean="0"/>
              <a:t>因子的實驗設計</a:t>
            </a:r>
            <a:r>
              <a:rPr lang="en-US" altLang="zh-TW" dirty="0" smtClean="0"/>
              <a:t>:</a:t>
            </a:r>
          </a:p>
          <a:p>
            <a:pPr lvl="1"/>
            <a:r>
              <a:rPr lang="en-US" altLang="zh-TW" dirty="0" smtClean="0"/>
              <a:t>5</a:t>
            </a:r>
            <a:r>
              <a:rPr lang="zh-TW" altLang="en-US" dirty="0" smtClean="0"/>
              <a:t>種按鈕尺寸</a:t>
            </a:r>
            <a:r>
              <a:rPr lang="en-US" altLang="zh-TW" dirty="0" smtClean="0"/>
              <a:t>(7.5 ,12.5 ,17.5 ,22.5 ,27.5mm)</a:t>
            </a:r>
          </a:p>
          <a:p>
            <a:pPr lvl="1"/>
            <a:r>
              <a:rPr lang="en-US" altLang="zh-TW" dirty="0" smtClean="0"/>
              <a:t>3</a:t>
            </a:r>
            <a:r>
              <a:rPr lang="zh-TW" altLang="en-US" dirty="0" smtClean="0"/>
              <a:t>種按鈕間距</a:t>
            </a:r>
            <a:r>
              <a:rPr lang="en-US" altLang="zh-TW" dirty="0" smtClean="0"/>
              <a:t>(0</a:t>
            </a:r>
            <a:r>
              <a:rPr lang="zh-TW" altLang="en-US" dirty="0" smtClean="0"/>
              <a:t> </a:t>
            </a:r>
            <a:r>
              <a:rPr lang="en-US" altLang="zh-TW" dirty="0" smtClean="0"/>
              <a:t>,1 ,3mm)</a:t>
            </a:r>
          </a:p>
          <a:p>
            <a:pPr lvl="1"/>
            <a:r>
              <a:rPr lang="en-US" altLang="zh-TW" dirty="0" smtClean="0"/>
              <a:t>3</a:t>
            </a:r>
            <a:r>
              <a:rPr lang="zh-TW" altLang="en-US" dirty="0" smtClean="0"/>
              <a:t>種按鈕形狀</a:t>
            </a:r>
            <a:r>
              <a:rPr lang="en-US" altLang="zh-TW" dirty="0" smtClean="0"/>
              <a:t>(</a:t>
            </a:r>
            <a:r>
              <a:rPr lang="zh-TW" altLang="en-US" dirty="0" smtClean="0"/>
              <a:t>正方形、長寬比</a:t>
            </a:r>
            <a:r>
              <a:rPr lang="en-US" altLang="zh-TW" dirty="0" smtClean="0"/>
              <a:t>1:0.618</a:t>
            </a:r>
            <a:r>
              <a:rPr lang="zh-TW" altLang="en-US" dirty="0" smtClean="0"/>
              <a:t>的水平和垂直矩形</a:t>
            </a:r>
            <a:r>
              <a:rPr lang="en-US" altLang="zh-TW" dirty="0" smtClean="0"/>
              <a:t>) </a:t>
            </a:r>
          </a:p>
          <a:p>
            <a:pPr lvl="2"/>
            <a:r>
              <a:rPr lang="zh-TW" altLang="en-US" dirty="0"/>
              <a:t>長寬比</a:t>
            </a:r>
            <a:r>
              <a:rPr lang="en-US" altLang="zh-TW" dirty="0" smtClean="0"/>
              <a:t>1:0.618</a:t>
            </a:r>
            <a:r>
              <a:rPr lang="zh-TW" altLang="en-US" dirty="0" smtClean="0"/>
              <a:t>為黃金比例</a:t>
            </a:r>
            <a:r>
              <a:rPr lang="en-US" altLang="zh-TW" dirty="0" smtClean="0"/>
              <a:t>(Hurley et al.,2014; </a:t>
            </a:r>
            <a:r>
              <a:rPr lang="en-US" altLang="zh-TW" dirty="0" err="1" smtClean="0"/>
              <a:t>Nayebi</a:t>
            </a:r>
            <a:r>
              <a:rPr lang="en-US" altLang="zh-TW" dirty="0" smtClean="0"/>
              <a:t> et al., 2013; Zen and </a:t>
            </a:r>
            <a:r>
              <a:rPr lang="en-US" altLang="zh-TW" dirty="0" err="1" smtClean="0"/>
              <a:t>Vanderdonckt</a:t>
            </a:r>
            <a:r>
              <a:rPr lang="en-US" altLang="zh-TW" dirty="0" smtClean="0"/>
              <a:t>, 2014)</a:t>
            </a:r>
          </a:p>
          <a:p>
            <a:pPr lvl="1"/>
            <a:r>
              <a:rPr lang="en-US" altLang="zh-TW" dirty="0" smtClean="0"/>
              <a:t>2</a:t>
            </a:r>
            <a:r>
              <a:rPr lang="zh-TW" altLang="en-US" dirty="0" smtClean="0"/>
              <a:t>種視覺回饋</a:t>
            </a:r>
            <a:r>
              <a:rPr lang="en-US" altLang="zh-TW" dirty="0" smtClean="0"/>
              <a:t>(</a:t>
            </a:r>
            <a:r>
              <a:rPr lang="zh-TW" altLang="en-US" dirty="0" smtClean="0"/>
              <a:t>有、無</a:t>
            </a:r>
            <a:r>
              <a:rPr lang="en-US" altLang="zh-TW" dirty="0" smtClean="0"/>
              <a:t>)</a:t>
            </a:r>
          </a:p>
          <a:p>
            <a:r>
              <a:rPr lang="zh-TW" altLang="en-US" dirty="0" smtClean="0"/>
              <a:t>主要探討</a:t>
            </a:r>
            <a:r>
              <a:rPr lang="zh-TW" altLang="en-US" dirty="0" smtClean="0"/>
              <a:t>觸控螢幕的按鈕設計與</a:t>
            </a:r>
            <a:r>
              <a:rPr lang="zh-TW" altLang="en-US" dirty="0" smtClean="0"/>
              <a:t>偏好度是否有相關性。</a:t>
            </a:r>
            <a:endParaRPr lang="en-US" altLang="zh-TW" dirty="0" smtClean="0"/>
          </a:p>
          <a:p>
            <a:endParaRPr lang="zh-TW" altLang="en-US" dirty="0"/>
          </a:p>
        </p:txBody>
      </p:sp>
    </p:spTree>
    <p:extLst>
      <p:ext uri="{BB962C8B-B14F-4D97-AF65-F5344CB8AC3E}">
        <p14:creationId xmlns:p14="http://schemas.microsoft.com/office/powerpoint/2010/main" val="2169766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Methods</a:t>
            </a:r>
            <a:endParaRPr lang="zh-TW" altLang="en-US" dirty="0"/>
          </a:p>
        </p:txBody>
      </p:sp>
      <p:sp>
        <p:nvSpPr>
          <p:cNvPr id="3" name="內容版面配置區 2"/>
          <p:cNvSpPr>
            <a:spLocks noGrp="1"/>
          </p:cNvSpPr>
          <p:nvPr>
            <p:ph idx="1"/>
          </p:nvPr>
        </p:nvSpPr>
        <p:spPr/>
        <p:txBody>
          <a:bodyPr>
            <a:normAutofit/>
          </a:bodyPr>
          <a:lstStyle/>
          <a:p>
            <a:r>
              <a:rPr lang="zh-TW" altLang="en-US" dirty="0" smtClean="0"/>
              <a:t>以使用者性能測量</a:t>
            </a:r>
            <a:r>
              <a:rPr lang="en-US" altLang="zh-TW" dirty="0" smtClean="0"/>
              <a:t>(</a:t>
            </a:r>
            <a:r>
              <a:rPr lang="zh-TW" altLang="en-US" dirty="0" smtClean="0"/>
              <a:t>完成任務的時間與準確率</a:t>
            </a:r>
            <a:r>
              <a:rPr lang="en-US" altLang="zh-TW" dirty="0" smtClean="0"/>
              <a:t>)</a:t>
            </a:r>
            <a:r>
              <a:rPr lang="zh-TW" altLang="en-US" dirty="0" smtClean="0"/>
              <a:t>和感知測量</a:t>
            </a:r>
            <a:r>
              <a:rPr lang="en-US" altLang="zh-TW" dirty="0" smtClean="0"/>
              <a:t>(</a:t>
            </a:r>
            <a:r>
              <a:rPr lang="zh-TW" altLang="en-US" dirty="0" smtClean="0"/>
              <a:t>感知的工作負荷和用戶偏好度</a:t>
            </a:r>
            <a:r>
              <a:rPr lang="en-US" altLang="zh-TW" dirty="0" smtClean="0"/>
              <a:t>)</a:t>
            </a:r>
            <a:r>
              <a:rPr lang="zh-TW" altLang="en-US" dirty="0" smtClean="0"/>
              <a:t>來評估各種觸控螢幕的設計。</a:t>
            </a:r>
            <a:endParaRPr lang="en-US" altLang="zh-TW" dirty="0" smtClean="0"/>
          </a:p>
          <a:p>
            <a:r>
              <a:rPr lang="zh-TW" altLang="en-US" dirty="0"/>
              <a:t>使用美國</a:t>
            </a:r>
            <a:r>
              <a:rPr lang="en-US" altLang="zh-TW" dirty="0"/>
              <a:t>NASA</a:t>
            </a:r>
            <a:r>
              <a:rPr lang="zh-TW" altLang="en-US" dirty="0"/>
              <a:t>任務負荷量</a:t>
            </a:r>
            <a:r>
              <a:rPr lang="zh-TW" altLang="en-US" dirty="0" smtClean="0"/>
              <a:t>表</a:t>
            </a:r>
            <a:r>
              <a:rPr lang="en-US" altLang="zh-TW" dirty="0" smtClean="0"/>
              <a:t>(</a:t>
            </a:r>
            <a:r>
              <a:rPr lang="en-US" altLang="zh-TW" dirty="0" smtClean="0"/>
              <a:t>NASA-Task Load Index, </a:t>
            </a:r>
            <a:r>
              <a:rPr lang="en-US" altLang="zh-TW" dirty="0" smtClean="0"/>
              <a:t>NASA-TLX)</a:t>
            </a:r>
            <a:r>
              <a:rPr lang="zh-TW" altLang="en-US" dirty="0" smtClean="0"/>
              <a:t>以紙本形式評估感知工作負荷</a:t>
            </a:r>
            <a:r>
              <a:rPr lang="en-US" altLang="zh-TW" dirty="0" smtClean="0"/>
              <a:t>(Hart and </a:t>
            </a:r>
            <a:r>
              <a:rPr lang="en-US" altLang="zh-TW" dirty="0" err="1" smtClean="0"/>
              <a:t>Staveland</a:t>
            </a:r>
            <a:r>
              <a:rPr lang="en-US" altLang="zh-TW" dirty="0" smtClean="0"/>
              <a:t>, 1988)</a:t>
            </a:r>
            <a:r>
              <a:rPr lang="zh-TW" altLang="en-US" dirty="0" smtClean="0"/>
              <a:t>。</a:t>
            </a:r>
            <a:endParaRPr lang="en-US" altLang="zh-TW" dirty="0"/>
          </a:p>
          <a:p>
            <a:pPr lvl="1"/>
            <a:r>
              <a:rPr lang="en-US" altLang="zh-TW" dirty="0" smtClean="0"/>
              <a:t>NASA-TLX</a:t>
            </a:r>
            <a:r>
              <a:rPr lang="zh-TW" altLang="en-US" dirty="0" smtClean="0"/>
              <a:t>被廣泛應用在評估各種觸控螢幕輸入任務的主觀工作負荷量</a:t>
            </a:r>
            <a:r>
              <a:rPr lang="en-US" altLang="zh-TW" dirty="0" smtClean="0"/>
              <a:t>(</a:t>
            </a:r>
            <a:r>
              <a:rPr lang="en-US" altLang="zh-TW" dirty="0" err="1" smtClean="0"/>
              <a:t>Chourasia</a:t>
            </a:r>
            <a:r>
              <a:rPr lang="en-US" altLang="zh-TW" dirty="0" smtClean="0"/>
              <a:t> et al., 2013; Kim et al., 2014) </a:t>
            </a:r>
            <a:r>
              <a:rPr lang="zh-TW" altLang="en-US" dirty="0" smtClean="0"/>
              <a:t>。</a:t>
            </a:r>
            <a:r>
              <a:rPr lang="en-US" altLang="zh-TW" dirty="0" smtClean="0"/>
              <a:t> </a:t>
            </a:r>
          </a:p>
          <a:p>
            <a:r>
              <a:rPr lang="zh-TW" altLang="en-US" dirty="0" smtClean="0"/>
              <a:t>使用問卷來評估使用者偏好度，問卷中提供</a:t>
            </a:r>
            <a:r>
              <a:rPr lang="en-US" altLang="zh-TW" dirty="0" smtClean="0"/>
              <a:t>4</a:t>
            </a:r>
            <a:r>
              <a:rPr lang="zh-TW" altLang="en-US" dirty="0" smtClean="0"/>
              <a:t>種測量因子不同水準的示意圖和描述。</a:t>
            </a:r>
            <a:endParaRPr lang="zh-TW" altLang="en-US" dirty="0"/>
          </a:p>
        </p:txBody>
      </p:sp>
    </p:spTree>
    <p:extLst>
      <p:ext uri="{BB962C8B-B14F-4D97-AF65-F5344CB8AC3E}">
        <p14:creationId xmlns:p14="http://schemas.microsoft.com/office/powerpoint/2010/main" val="773029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相鄰">
  <a:themeElements>
    <a:clrScheme name="相鄰">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相鄰">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713</TotalTime>
  <Words>2355</Words>
  <Application>Microsoft Office PowerPoint</Application>
  <PresentationFormat>如螢幕大小 (4:3)</PresentationFormat>
  <Paragraphs>140</Paragraphs>
  <Slides>28</Slides>
  <Notes>10</Notes>
  <HiddenSlides>0</HiddenSlides>
  <MMClips>0</MMClips>
  <ScaleCrop>false</ScaleCrop>
  <HeadingPairs>
    <vt:vector size="4" baseType="variant">
      <vt:variant>
        <vt:lpstr>佈景主題</vt:lpstr>
      </vt:variant>
      <vt:variant>
        <vt:i4>1</vt:i4>
      </vt:variant>
      <vt:variant>
        <vt:lpstr>投影片標題</vt:lpstr>
      </vt:variant>
      <vt:variant>
        <vt:i4>28</vt:i4>
      </vt:variant>
    </vt:vector>
  </HeadingPairs>
  <TitlesOfParts>
    <vt:vector size="29" baseType="lpstr">
      <vt:lpstr>相鄰</vt:lpstr>
      <vt:lpstr>Effects of button design characteristics on performance and perceptions of touchscreen use</vt:lpstr>
      <vt:lpstr>Introduction</vt:lpstr>
      <vt:lpstr>Introduction</vt:lpstr>
      <vt:lpstr>Introduction- Button size and spacing</vt:lpstr>
      <vt:lpstr>Introduction- Visual feedback</vt:lpstr>
      <vt:lpstr>Introduction- Button shape</vt:lpstr>
      <vt:lpstr>Introduction- Study hypotheses</vt:lpstr>
      <vt:lpstr>Methods</vt:lpstr>
      <vt:lpstr>Methods</vt:lpstr>
      <vt:lpstr>Methods</vt:lpstr>
      <vt:lpstr>Methods</vt:lpstr>
      <vt:lpstr>Methods</vt:lpstr>
      <vt:lpstr>Methods</vt:lpstr>
      <vt:lpstr>Methods</vt:lpstr>
      <vt:lpstr>Results-Task completion time</vt:lpstr>
      <vt:lpstr>Results-Task completion time</vt:lpstr>
      <vt:lpstr>Results-Task completion time</vt:lpstr>
      <vt:lpstr>Results-Accuracy rate</vt:lpstr>
      <vt:lpstr>Results-Accuracy rate</vt:lpstr>
      <vt:lpstr>Results-Accuracy rate</vt:lpstr>
      <vt:lpstr>Results- Perceived workload</vt:lpstr>
      <vt:lpstr>Results- User preference</vt:lpstr>
      <vt:lpstr>Discussion</vt:lpstr>
      <vt:lpstr>Discussion</vt:lpstr>
      <vt:lpstr>Discussion</vt:lpstr>
      <vt:lpstr>Discussion</vt:lpstr>
      <vt:lpstr>Discussion</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button design characteristics on performance and perceptions of touchscreen use</dc:title>
  <dc:creator>許閔淳</dc:creator>
  <cp:lastModifiedBy>許閔淳</cp:lastModifiedBy>
  <cp:revision>32</cp:revision>
  <dcterms:created xsi:type="dcterms:W3CDTF">2018-11-06T13:24:14Z</dcterms:created>
  <dcterms:modified xsi:type="dcterms:W3CDTF">2018-11-07T01:17:18Z</dcterms:modified>
</cp:coreProperties>
</file>